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4"/>
  </p:notesMasterIdLst>
  <p:handoutMasterIdLst>
    <p:handoutMasterId r:id="rId25"/>
  </p:handoutMasterIdLst>
  <p:sldIdLst>
    <p:sldId id="294" r:id="rId2"/>
    <p:sldId id="305" r:id="rId3"/>
    <p:sldId id="306" r:id="rId4"/>
    <p:sldId id="326" r:id="rId5"/>
    <p:sldId id="325" r:id="rId6"/>
    <p:sldId id="301" r:id="rId7"/>
    <p:sldId id="322" r:id="rId8"/>
    <p:sldId id="310" r:id="rId9"/>
    <p:sldId id="332" r:id="rId10"/>
    <p:sldId id="336" r:id="rId11"/>
    <p:sldId id="321" r:id="rId12"/>
    <p:sldId id="323" r:id="rId13"/>
    <p:sldId id="302" r:id="rId14"/>
    <p:sldId id="313" r:id="rId15"/>
    <p:sldId id="314" r:id="rId16"/>
    <p:sldId id="315" r:id="rId17"/>
    <p:sldId id="324" r:id="rId18"/>
    <p:sldId id="316" r:id="rId19"/>
    <p:sldId id="317" r:id="rId20"/>
    <p:sldId id="333" r:id="rId21"/>
    <p:sldId id="334" r:id="rId22"/>
    <p:sldId id="304" r:id="rId2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4" autoAdjust="0"/>
    <p:restoredTop sz="93512" autoAdjust="0"/>
  </p:normalViewPr>
  <p:slideViewPr>
    <p:cSldViewPr>
      <p:cViewPr>
        <p:scale>
          <a:sx n="70" d="100"/>
          <a:sy n="70" d="100"/>
        </p:scale>
        <p:origin x="2034" y="526"/>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340" y="-108"/>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04953-AF44-4FBD-BD23-4860EF901F64}"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48B7356F-4507-431C-A156-3B610A5385DF}" type="pres">
      <dgm:prSet presAssocID="{89E04953-AF44-4FBD-BD23-4860EF901F64}" presName="Name0" presStyleCnt="0">
        <dgm:presLayoutVars>
          <dgm:chMax val="1"/>
          <dgm:chPref val="1"/>
        </dgm:presLayoutVars>
      </dgm:prSet>
      <dgm:spPr/>
    </dgm:pt>
  </dgm:ptLst>
  <dgm:cxnLst>
    <dgm:cxn modelId="{09234D24-8FB2-41C6-9A81-EFD33DD4ECE4}" type="presOf" srcId="{89E04953-AF44-4FBD-BD23-4860EF901F64}" destId="{48B7356F-4507-431C-A156-3B610A5385D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04953-AF44-4FBD-BD23-4860EF901F64}"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48B7356F-4507-431C-A156-3B610A5385DF}" type="pres">
      <dgm:prSet presAssocID="{89E04953-AF44-4FBD-BD23-4860EF901F64}" presName="Name0" presStyleCnt="0">
        <dgm:presLayoutVars>
          <dgm:chMax val="1"/>
          <dgm:chPref val="1"/>
        </dgm:presLayoutVars>
      </dgm:prSet>
      <dgm:spPr/>
    </dgm:pt>
  </dgm:ptLst>
  <dgm:cxnLst>
    <dgm:cxn modelId="{09234D24-8FB2-41C6-9A81-EFD33DD4ECE4}" type="presOf" srcId="{89E04953-AF44-4FBD-BD23-4860EF901F64}" destId="{48B7356F-4507-431C-A156-3B610A5385D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CA"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2BB4796E-72C9-4D99-9A96-FD09753128B3}" type="datetimeFigureOut">
              <a:rPr lang="en-CA" smtClean="0"/>
              <a:t>2018-12-04</a:t>
            </a:fld>
            <a:endParaRPr lang="en-CA"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BBF35C8E-B179-4B9E-9915-E117749DE0CB}" type="slidenum">
              <a:rPr lang="en-CA" smtClean="0"/>
              <a:t>‹#›</a:t>
            </a:fld>
            <a:endParaRPr lang="en-CA" dirty="0"/>
          </a:p>
        </p:txBody>
      </p:sp>
    </p:spTree>
    <p:extLst>
      <p:ext uri="{BB962C8B-B14F-4D97-AF65-F5344CB8AC3E}">
        <p14:creationId xmlns:p14="http://schemas.microsoft.com/office/powerpoint/2010/main" val="697366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CA" dirty="0"/>
          </a:p>
        </p:txBody>
      </p:sp>
      <p:sp>
        <p:nvSpPr>
          <p:cNvPr id="3" name="Date Placeholder 2"/>
          <p:cNvSpPr>
            <a:spLocks noGrp="1"/>
          </p:cNvSpPr>
          <p:nvPr>
            <p:ph type="dt" idx="1"/>
          </p:nvPr>
        </p:nvSpPr>
        <p:spPr>
          <a:xfrm>
            <a:off x="3936173" y="0"/>
            <a:ext cx="3012329" cy="462120"/>
          </a:xfrm>
          <a:prstGeom prst="rect">
            <a:avLst/>
          </a:prstGeom>
        </p:spPr>
        <p:txBody>
          <a:bodyPr vert="horz" lIns="90763" tIns="45382" rIns="90763" bIns="45382" rtlCol="0"/>
          <a:lstStyle>
            <a:lvl1pPr algn="r">
              <a:defRPr sz="1200"/>
            </a:lvl1pPr>
          </a:lstStyle>
          <a:p>
            <a:fld id="{AC4AE09A-D9AD-43E9-8F6F-FC426276839D}" type="datetimeFigureOut">
              <a:rPr lang="en-CA" smtClean="0"/>
              <a:t>2018-12-04</a:t>
            </a:fld>
            <a:endParaRPr lang="en-CA"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endParaRPr lang="en-CA" dirty="0"/>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0763" tIns="45382" rIns="90763" bIns="453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378"/>
            <a:ext cx="3012329" cy="462120"/>
          </a:xfrm>
          <a:prstGeom prst="rect">
            <a:avLst/>
          </a:prstGeom>
        </p:spPr>
        <p:txBody>
          <a:bodyPr vert="horz" lIns="90763" tIns="45382" rIns="90763" bIns="4538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6173" y="8772378"/>
            <a:ext cx="3012329" cy="462120"/>
          </a:xfrm>
          <a:prstGeom prst="rect">
            <a:avLst/>
          </a:prstGeom>
        </p:spPr>
        <p:txBody>
          <a:bodyPr vert="horz" lIns="90763" tIns="45382" rIns="90763" bIns="45382" rtlCol="0" anchor="b"/>
          <a:lstStyle>
            <a:lvl1pPr algn="r">
              <a:defRPr sz="1200"/>
            </a:lvl1pPr>
          </a:lstStyle>
          <a:p>
            <a:fld id="{8060F616-0A39-434E-89B5-9888F6181CF1}" type="slidenum">
              <a:rPr lang="en-CA" smtClean="0"/>
              <a:t>‹#›</a:t>
            </a:fld>
            <a:endParaRPr lang="en-CA" dirty="0"/>
          </a:p>
        </p:txBody>
      </p:sp>
    </p:spTree>
    <p:extLst>
      <p:ext uri="{BB962C8B-B14F-4D97-AF65-F5344CB8AC3E}">
        <p14:creationId xmlns:p14="http://schemas.microsoft.com/office/powerpoint/2010/main" val="153541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4" name="Picture 6" descr="C:\Users\thattepr1\Downloads\Neural-Network-pattern-digital (1).jpe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a:stretch>
            <a:fillRect/>
          </a:stretch>
        </p:blipFill>
        <p:spPr bwMode="gray">
          <a:xfrm rot="5400000">
            <a:off x="1143000" y="-1143001"/>
            <a:ext cx="6858000" cy="91440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Straight Connector 14"/>
          <p:cNvCxnSpPr>
            <a:cxnSpLocks/>
          </p:cNvCxnSpPr>
          <p:nvPr userDrawn="1"/>
        </p:nvCxnSpPr>
        <p:spPr bwMode="ltGray">
          <a:xfrm>
            <a:off x="395536" y="2198373"/>
            <a:ext cx="4896544"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2056" name="Picture 8" descr="C:\Users\thattepr1\Downloads\mailchimpheader.png"/>
          <p:cNvPicPr>
            <a:picLocks noChangeAspect="1" noChangeArrowheads="1"/>
          </p:cNvPicPr>
          <p:nvPr userDrawn="1"/>
        </p:nvPicPr>
        <p:blipFill rotWithShape="1">
          <a:blip r:embed="rId4" cstate="email">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a:ext>
            </a:extLst>
          </a:blip>
          <a:srcRect/>
          <a:stretch/>
        </p:blipFill>
        <p:spPr bwMode="gray">
          <a:xfrm>
            <a:off x="32480" y="5976930"/>
            <a:ext cx="5259600" cy="88107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5" name="Straight Connector 24"/>
          <p:cNvCxnSpPr/>
          <p:nvPr userDrawn="1"/>
        </p:nvCxnSpPr>
        <p:spPr bwMode="ltGray">
          <a:xfrm>
            <a:off x="32480" y="5964218"/>
            <a:ext cx="9111521"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0"/>
          </p:nvPr>
        </p:nvSpPr>
        <p:spPr bwMode="gray">
          <a:xfrm>
            <a:off x="5220072" y="6093296"/>
            <a:ext cx="3891448" cy="648072"/>
          </a:xfrm>
        </p:spPr>
        <p:txBody>
          <a:bodyPr>
            <a:normAutofit/>
          </a:bodyPr>
          <a:lstStyle>
            <a:lvl1pPr marL="0" indent="0">
              <a:buNone/>
              <a:defRPr sz="2000">
                <a:solidFill>
                  <a:schemeClr val="bg1"/>
                </a:solidFill>
              </a:defRPr>
            </a:lvl1pPr>
          </a:lstStyle>
          <a:p>
            <a:pPr lvl="0"/>
            <a:r>
              <a:rPr lang="en-US"/>
              <a:t>Edit Master text styles</a:t>
            </a:r>
          </a:p>
        </p:txBody>
      </p:sp>
      <p:sp>
        <p:nvSpPr>
          <p:cNvPr id="2" name="Title 1"/>
          <p:cNvSpPr>
            <a:spLocks noGrp="1"/>
          </p:cNvSpPr>
          <p:nvPr>
            <p:ph type="ctrTitle" hasCustomPrompt="1"/>
          </p:nvPr>
        </p:nvSpPr>
        <p:spPr bwMode="gray">
          <a:xfrm>
            <a:off x="284083" y="404664"/>
            <a:ext cx="5007997" cy="1728193"/>
          </a:xfrm>
        </p:spPr>
        <p:txBody>
          <a:bodyPr anchor="b">
            <a:noAutofit/>
          </a:bodyPr>
          <a:lstStyle>
            <a:lvl1pPr>
              <a:defRPr sz="5400" cap="all" baseline="0">
                <a:solidFill>
                  <a:schemeClr val="bg1"/>
                </a:solidFill>
              </a:defRPr>
            </a:lvl1pPr>
          </a:lstStyle>
          <a:p>
            <a:r>
              <a:rPr lang="en-US" dirty="0"/>
              <a:t>Master</a:t>
            </a:r>
          </a:p>
        </p:txBody>
      </p:sp>
      <p:sp>
        <p:nvSpPr>
          <p:cNvPr id="3" name="Subtitle 2"/>
          <p:cNvSpPr>
            <a:spLocks noGrp="1"/>
          </p:cNvSpPr>
          <p:nvPr>
            <p:ph type="subTitle" idx="1"/>
          </p:nvPr>
        </p:nvSpPr>
        <p:spPr bwMode="gray">
          <a:xfrm>
            <a:off x="284094" y="2276872"/>
            <a:ext cx="5079993" cy="115212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077" name="Picture 5"/>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gray">
          <a:xfrm rot="5400000">
            <a:off x="4039847" y="-4051414"/>
            <a:ext cx="1064301" cy="914400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p:nvPr userDrawn="1"/>
        </p:nvCxnSpPr>
        <p:spPr bwMode="gray">
          <a:xfrm>
            <a:off x="0" y="6165304"/>
            <a:ext cx="9144000"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3076" name="Picture 4" descr="C:\Users\thattepr1\Downloads\Vector_HORZ_CMYK (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3" y="6212772"/>
            <a:ext cx="2267747" cy="6452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bwMode="gray">
          <a:xfrm>
            <a:off x="179512" y="116632"/>
            <a:ext cx="8784976" cy="816629"/>
          </a:xfrm>
        </p:spPr>
        <p:txBody>
          <a:bodyPr/>
          <a:lstStyle>
            <a:lvl1pPr>
              <a:defRPr>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bwMode="gray">
          <a:xfrm>
            <a:off x="179512" y="1180934"/>
            <a:ext cx="8784976" cy="4824536"/>
          </a:xfrm>
          <a:solidFill>
            <a:schemeClr val="bg1"/>
          </a:solidFill>
          <a:ln>
            <a:noFill/>
          </a:ln>
          <a:effectLst/>
        </p:spPr>
        <p:txBody>
          <a:bodyPr/>
          <a:lstStyle>
            <a:lvl1pPr marL="0" indent="0">
              <a:lnSpc>
                <a:spcPct val="100000"/>
              </a:lnSpc>
              <a:spcAft>
                <a:spcPts val="1200"/>
              </a:spcAft>
              <a:buClr>
                <a:srgbClr val="A076B4"/>
              </a:buClr>
              <a:buFont typeface="Wingdings" panose="05000000000000000000" pitchFamily="2" charset="2"/>
              <a:buNone/>
              <a:defRPr>
                <a:solidFill>
                  <a:schemeClr val="tx1">
                    <a:lumMod val="90000"/>
                    <a:lumOff val="10000"/>
                  </a:schemeClr>
                </a:solidFill>
                <a:latin typeface="Calibri" panose="020F0502020204030204" pitchFamily="34" charset="0"/>
                <a:cs typeface="Calibri" panose="020F0502020204030204" pitchFamily="34" charset="0"/>
              </a:defRPr>
            </a:lvl1pPr>
            <a:lvl2pPr marL="538163" indent="-269875">
              <a:buClr>
                <a:srgbClr val="FCAF17"/>
              </a:buClr>
              <a:buFont typeface="Calibri" panose="020F0502020204030204" pitchFamily="34" charset="0"/>
              <a:buChar char="‒"/>
              <a:defRPr>
                <a:solidFill>
                  <a:schemeClr val="tx1">
                    <a:lumMod val="90000"/>
                    <a:lumOff val="10000"/>
                  </a:schemeClr>
                </a:solidFill>
                <a:latin typeface="Calibri" panose="020F0502020204030204" pitchFamily="34" charset="0"/>
                <a:cs typeface="Calibri" panose="020F0502020204030204" pitchFamily="34" charset="0"/>
              </a:defRPr>
            </a:lvl2pPr>
            <a:lvl3pPr marL="717550" indent="-179388">
              <a:defRPr>
                <a:solidFill>
                  <a:schemeClr val="tx1">
                    <a:lumMod val="90000"/>
                    <a:lumOff val="10000"/>
                  </a:schemeClr>
                </a:solidFill>
                <a:latin typeface="Calibri" panose="020F0502020204030204" pitchFamily="34" charset="0"/>
                <a:cs typeface="Calibri" panose="020F0502020204030204" pitchFamily="34" charset="0"/>
              </a:defRPr>
            </a:lvl3pPr>
            <a:lvl4pPr>
              <a:defRPr>
                <a:solidFill>
                  <a:schemeClr val="tx1">
                    <a:lumMod val="90000"/>
                    <a:lumOff val="10000"/>
                  </a:schemeClr>
                </a:solidFill>
                <a:latin typeface="Calibri" panose="020F0502020204030204" pitchFamily="34" charset="0"/>
                <a:cs typeface="Calibri" panose="020F0502020204030204" pitchFamily="34" charset="0"/>
              </a:defRPr>
            </a:lvl4pPr>
            <a:lvl5pPr>
              <a:defRPr>
                <a:solidFill>
                  <a:schemeClr val="tx1">
                    <a:lumMod val="90000"/>
                    <a:lumOff val="10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20"/>
          </p:nvPr>
        </p:nvSpPr>
        <p:spPr>
          <a:xfrm>
            <a:off x="8532440" y="6370794"/>
            <a:ext cx="490736" cy="329184"/>
          </a:xfrm>
        </p:spPr>
        <p:txBody>
          <a:bodyPr/>
          <a:lstStyle>
            <a:lvl1pPr>
              <a:defRPr sz="1200" b="0">
                <a:solidFill>
                  <a:srgbClr val="002060"/>
                </a:solidFill>
              </a:defRPr>
            </a:lvl1pPr>
          </a:lstStyle>
          <a:p>
            <a:fld id="{E97485E8-AFE8-4FE7-A447-612C8076BDAA}"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1" name="Straight Connector 10"/>
          <p:cNvCxnSpPr/>
          <p:nvPr userDrawn="1"/>
        </p:nvCxnSpPr>
        <p:spPr bwMode="gray">
          <a:xfrm>
            <a:off x="0" y="6165304"/>
            <a:ext cx="9144000"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3076" name="Picture 4" descr="C:\Users\thattepr1\Downloads\Vector_HORZ_CMYK (1).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3" y="6212772"/>
            <a:ext cx="2267747" cy="6452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20"/>
          </p:nvPr>
        </p:nvSpPr>
        <p:spPr>
          <a:xfrm>
            <a:off x="8532440" y="6370794"/>
            <a:ext cx="490736" cy="329184"/>
          </a:xfrm>
        </p:spPr>
        <p:txBody>
          <a:bodyPr/>
          <a:lstStyle>
            <a:lvl1pPr>
              <a:defRPr sz="1200" b="0">
                <a:solidFill>
                  <a:srgbClr val="002060"/>
                </a:solidFill>
              </a:defRPr>
            </a:lvl1pPr>
          </a:lstStyle>
          <a:p>
            <a:fld id="{E97485E8-AFE8-4FE7-A447-612C8076BDAA}" type="slidenum">
              <a:rPr lang="en-CA" smtClean="0"/>
              <a:pPr/>
              <a:t>‹#›</a:t>
            </a:fld>
            <a:endParaRPr lang="en-CA" dirty="0"/>
          </a:p>
        </p:txBody>
      </p:sp>
    </p:spTree>
    <p:extLst>
      <p:ext uri="{BB962C8B-B14F-4D97-AF65-F5344CB8AC3E}">
        <p14:creationId xmlns:p14="http://schemas.microsoft.com/office/powerpoint/2010/main" val="217165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358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7504" y="476672"/>
            <a:ext cx="8928992" cy="5193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7504" y="1124744"/>
            <a:ext cx="8928992" cy="5256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F83ECA9-5B77-4717-B39A-CD5891C36165}" type="datetime1">
              <a:rPr lang="en-CA" smtClean="0"/>
              <a:t>2018-12-04</a:t>
            </a:fld>
            <a:endParaRPr lang="en-CA"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97485E8-AFE8-4FE7-A447-612C8076BDAA}"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2" r:id="rId3"/>
    <p:sldLayoutId id="2147483831" r:id="rId4"/>
  </p:sldLayoutIdLst>
  <p:hf hdr="0" ftr="0" dt="0"/>
  <p:txStyles>
    <p:titleStyle>
      <a:lvl1pPr algn="l" defTabSz="914400" rtl="0" eaLnBrk="1" latinLnBrk="0" hangingPunct="1">
        <a:spcBef>
          <a:spcPct val="0"/>
        </a:spcBef>
        <a:buNone/>
        <a:defRPr sz="4000" kern="1200" spc="-100" baseline="0">
          <a:solidFill>
            <a:schemeClr val="tx1"/>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26" Type="http://schemas.openxmlformats.org/officeDocument/2006/relationships/image" Target="../media/image53.jpeg"/><Relationship Id="rId3" Type="http://schemas.openxmlformats.org/officeDocument/2006/relationships/image" Target="../media/image30.jpe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5" Type="http://schemas.openxmlformats.org/officeDocument/2006/relationships/image" Target="../media/image52.png"/><Relationship Id="rId2" Type="http://schemas.openxmlformats.org/officeDocument/2006/relationships/image" Target="../media/image29.jpeg"/><Relationship Id="rId16" Type="http://schemas.openxmlformats.org/officeDocument/2006/relationships/image" Target="../media/image43.jpeg"/><Relationship Id="rId20"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24" Type="http://schemas.openxmlformats.org/officeDocument/2006/relationships/image" Target="../media/image51.jpe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50.jpeg"/><Relationship Id="rId28" Type="http://schemas.openxmlformats.org/officeDocument/2006/relationships/image" Target="../media/image55.pn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png"/><Relationship Id="rId27" Type="http://schemas.openxmlformats.org/officeDocument/2006/relationships/image" Target="../media/image54.jpeg"/></Relationships>
</file>

<file path=ppt/slides/_rels/slide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nextcanada.com/images/TechNorth-McKinsey-Report.pdf" TargetMode="External"/><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tif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0"/>
          </p:nvPr>
        </p:nvSpPr>
        <p:spPr>
          <a:xfrm>
            <a:off x="8532440" y="6916240"/>
            <a:ext cx="490736" cy="329184"/>
          </a:xfrm>
        </p:spPr>
        <p:txBody>
          <a:bodyPr/>
          <a:lstStyle/>
          <a:p>
            <a:fld id="{E97485E8-AFE8-4FE7-A447-612C8076BDAA}" type="slidenum">
              <a:rPr lang="en-CA" smtClean="0"/>
              <a:t>1</a:t>
            </a:fld>
            <a:endParaRPr lang="en-CA" dirty="0"/>
          </a:p>
        </p:txBody>
      </p:sp>
      <p:pic>
        <p:nvPicPr>
          <p:cNvPr id="4" name="Picture 3" descr="A close up of a light blue sky&#10;&#10;Description generated with high confidence">
            <a:extLst>
              <a:ext uri="{FF2B5EF4-FFF2-40B4-BE49-F238E27FC236}">
                <a16:creationId xmlns:a16="http://schemas.microsoft.com/office/drawing/2014/main" id="{1C3D092A-2132-403F-8144-F3506E2B72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1484831" y="-1484829"/>
            <a:ext cx="6174339" cy="9144000"/>
          </a:xfrm>
          <a:prstGeom prst="rect">
            <a:avLst/>
          </a:prstGeom>
        </p:spPr>
      </p:pic>
      <p:sp>
        <p:nvSpPr>
          <p:cNvPr id="15" name="Title 1">
            <a:extLst>
              <a:ext uri="{FF2B5EF4-FFF2-40B4-BE49-F238E27FC236}">
                <a16:creationId xmlns:a16="http://schemas.microsoft.com/office/drawing/2014/main" id="{7CEA20C4-DEFD-4C9E-B069-791E50A20F99}"/>
              </a:ext>
            </a:extLst>
          </p:cNvPr>
          <p:cNvSpPr txBox="1">
            <a:spLocks/>
          </p:cNvSpPr>
          <p:nvPr/>
        </p:nvSpPr>
        <p:spPr bwMode="gray">
          <a:xfrm>
            <a:off x="284083" y="950110"/>
            <a:ext cx="8859917" cy="172819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bg1">
                    <a:lumMod val="95000"/>
                  </a:schemeClr>
                </a:solidFill>
                <a:latin typeface="Calibri" panose="020F0502020204030204" pitchFamily="34" charset="0"/>
                <a:ea typeface="+mj-ea"/>
                <a:cs typeface="Calibri" panose="020F0502020204030204" pitchFamily="34" charset="0"/>
              </a:defRPr>
            </a:lvl1pPr>
          </a:lstStyle>
          <a:p>
            <a:r>
              <a:rPr lang="en-CA" sz="5400" dirty="0"/>
              <a:t>Vector Institute</a:t>
            </a:r>
          </a:p>
          <a:p>
            <a:r>
              <a:rPr lang="en-US" sz="2800" dirty="0"/>
              <a:t>Driving excellence in machine learning and deep learning</a:t>
            </a:r>
            <a:endParaRPr lang="en-CA" sz="2800" dirty="0"/>
          </a:p>
        </p:txBody>
      </p:sp>
      <p:cxnSp>
        <p:nvCxnSpPr>
          <p:cNvPr id="18" name="Straight Connector 17">
            <a:extLst>
              <a:ext uri="{FF2B5EF4-FFF2-40B4-BE49-F238E27FC236}">
                <a16:creationId xmlns:a16="http://schemas.microsoft.com/office/drawing/2014/main" id="{F38874EA-4494-4F2F-93D9-DB875EBE3361}"/>
              </a:ext>
            </a:extLst>
          </p:cNvPr>
          <p:cNvCxnSpPr>
            <a:cxnSpLocks/>
          </p:cNvCxnSpPr>
          <p:nvPr/>
        </p:nvCxnSpPr>
        <p:spPr>
          <a:xfrm>
            <a:off x="395536" y="2678303"/>
            <a:ext cx="5760640" cy="0"/>
          </a:xfrm>
          <a:prstGeom prst="line">
            <a:avLst/>
          </a:prstGeom>
          <a:ln w="22225">
            <a:solidFill>
              <a:srgbClr val="EC008C"/>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46D99-9351-46E7-BE05-A76306E4EE1B}"/>
              </a:ext>
            </a:extLst>
          </p:cNvPr>
          <p:cNvSpPr/>
          <p:nvPr/>
        </p:nvSpPr>
        <p:spPr>
          <a:xfrm>
            <a:off x="279089" y="3266701"/>
            <a:ext cx="2079415" cy="1169551"/>
          </a:xfrm>
          <a:prstGeom prst="rect">
            <a:avLst/>
          </a:prstGeom>
        </p:spPr>
        <p:txBody>
          <a:bodyPr wrap="none">
            <a:spAutoFit/>
          </a:bodyPr>
          <a:lstStyle/>
          <a:p>
            <a:pPr>
              <a:spcAft>
                <a:spcPts val="600"/>
              </a:spcAft>
            </a:pPr>
            <a:endParaRPr lang="en-CA" sz="2000" b="1" dirty="0">
              <a:solidFill>
                <a:schemeClr val="bg1"/>
              </a:solidFill>
            </a:endParaRPr>
          </a:p>
          <a:p>
            <a:pPr>
              <a:spcAft>
                <a:spcPts val="600"/>
              </a:spcAft>
            </a:pPr>
            <a:endParaRPr lang="en-CA" sz="2000" dirty="0">
              <a:solidFill>
                <a:schemeClr val="bg1"/>
              </a:solidFill>
            </a:endParaRPr>
          </a:p>
          <a:p>
            <a:pPr>
              <a:spcAft>
                <a:spcPts val="600"/>
              </a:spcAft>
            </a:pPr>
            <a:r>
              <a:rPr lang="en-CA" sz="2000" dirty="0">
                <a:solidFill>
                  <a:schemeClr val="bg1"/>
                </a:solidFill>
              </a:rPr>
              <a:t>December 2018</a:t>
            </a:r>
          </a:p>
        </p:txBody>
      </p:sp>
    </p:spTree>
    <p:extLst>
      <p:ext uri="{BB962C8B-B14F-4D97-AF65-F5344CB8AC3E}">
        <p14:creationId xmlns:p14="http://schemas.microsoft.com/office/powerpoint/2010/main" val="5238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a:extLst>
              <a:ext uri="{FF2B5EF4-FFF2-40B4-BE49-F238E27FC236}">
                <a16:creationId xmlns:a16="http://schemas.microsoft.com/office/drawing/2014/main" id="{77B5592F-ECA2-4AC6-A899-30357977B32E}"/>
              </a:ext>
            </a:extLst>
          </p:cNvPr>
          <p:cNvPicPr>
            <a:picLocks noChangeAspect="1" noChangeArrowheads="1"/>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1187" t="8814"/>
          <a:stretch/>
        </p:blipFill>
        <p:spPr bwMode="auto">
          <a:xfrm>
            <a:off x="0" y="1856901"/>
            <a:ext cx="9035480" cy="4103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vert="horz" lIns="91440" tIns="45720" rIns="91440" bIns="45720" rtlCol="0" anchor="ctr">
            <a:normAutofit fontScale="90000"/>
          </a:bodyPr>
          <a:lstStyle/>
          <a:p>
            <a:r>
              <a:rPr lang="en-US" dirty="0">
                <a:solidFill>
                  <a:schemeClr val="bg1"/>
                </a:solidFill>
              </a:rPr>
              <a:t>Vector Engages a Growing Canadian AI Ecosystem</a:t>
            </a:r>
            <a:endParaRPr lang="en-CA" dirty="0">
              <a:solidFill>
                <a:schemeClr val="bg1"/>
              </a:solidFill>
            </a:endParaRPr>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pPr/>
              <a:t>10</a:t>
            </a:fld>
            <a:endParaRPr lang="en-CA" dirty="0"/>
          </a:p>
        </p:txBody>
      </p:sp>
      <p:grpSp>
        <p:nvGrpSpPr>
          <p:cNvPr id="30" name="Group 29">
            <a:extLst>
              <a:ext uri="{FF2B5EF4-FFF2-40B4-BE49-F238E27FC236}">
                <a16:creationId xmlns:a16="http://schemas.microsoft.com/office/drawing/2014/main" id="{048ABE1E-A3A2-4FB4-89B5-14608AB54DCC}"/>
              </a:ext>
            </a:extLst>
          </p:cNvPr>
          <p:cNvGrpSpPr/>
          <p:nvPr/>
        </p:nvGrpSpPr>
        <p:grpSpPr>
          <a:xfrm>
            <a:off x="2715323" y="3800536"/>
            <a:ext cx="1100085" cy="1072466"/>
            <a:chOff x="605517" y="603291"/>
            <a:chExt cx="2160240" cy="2160240"/>
          </a:xfrm>
        </p:grpSpPr>
        <p:sp>
          <p:nvSpPr>
            <p:cNvPr id="7" name="Oval 6">
              <a:extLst>
                <a:ext uri="{FF2B5EF4-FFF2-40B4-BE49-F238E27FC236}">
                  <a16:creationId xmlns:a16="http://schemas.microsoft.com/office/drawing/2014/main" id="{3C135B1D-2AFC-4666-8B89-1DC0AC9C1304}"/>
                </a:ext>
              </a:extLst>
            </p:cNvPr>
            <p:cNvSpPr/>
            <p:nvPr/>
          </p:nvSpPr>
          <p:spPr>
            <a:xfrm>
              <a:off x="605517" y="603291"/>
              <a:ext cx="2160240" cy="2160240"/>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400" dirty="0">
                <a:latin typeface="Calibri" panose="020F0502020204030204" pitchFamily="34" charset="0"/>
                <a:cs typeface="Calibri" panose="020F0502020204030204" pitchFamily="34" charset="0"/>
              </a:endParaRPr>
            </a:p>
          </p:txBody>
        </p:sp>
        <p:pic>
          <p:nvPicPr>
            <p:cNvPr id="20" name="Picture 19" descr="A close up of a sign&#10;&#10;Description generated with very high confidence">
              <a:extLst>
                <a:ext uri="{FF2B5EF4-FFF2-40B4-BE49-F238E27FC236}">
                  <a16:creationId xmlns:a16="http://schemas.microsoft.com/office/drawing/2014/main" id="{D8C4D52D-F66F-4244-9145-74D831CB2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09" y="859248"/>
              <a:ext cx="1850457" cy="1648326"/>
            </a:xfrm>
            <a:prstGeom prst="rect">
              <a:avLst/>
            </a:prstGeom>
          </p:spPr>
        </p:pic>
      </p:grpSp>
      <p:sp>
        <p:nvSpPr>
          <p:cNvPr id="18" name="TextBox 17">
            <a:extLst>
              <a:ext uri="{FF2B5EF4-FFF2-40B4-BE49-F238E27FC236}">
                <a16:creationId xmlns:a16="http://schemas.microsoft.com/office/drawing/2014/main" id="{EA0E10E6-2922-42C8-B284-64562533689D}"/>
              </a:ext>
            </a:extLst>
          </p:cNvPr>
          <p:cNvSpPr txBox="1"/>
          <p:nvPr/>
        </p:nvSpPr>
        <p:spPr>
          <a:xfrm>
            <a:off x="6867733" y="1448971"/>
            <a:ext cx="2168989" cy="307777"/>
          </a:xfrm>
          <a:prstGeom prst="rect">
            <a:avLst/>
          </a:prstGeom>
          <a:noFill/>
        </p:spPr>
        <p:txBody>
          <a:bodyPr wrap="square" rtlCol="0">
            <a:spAutoFit/>
          </a:bodyPr>
          <a:lstStyle/>
          <a:p>
            <a:pPr lvl="0"/>
            <a:endParaRPr lang="en-CA" sz="1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35C2AE0-4CEB-4444-B619-55BA1811248D}"/>
              </a:ext>
            </a:extLst>
          </p:cNvPr>
          <p:cNvSpPr txBox="1"/>
          <p:nvPr/>
        </p:nvSpPr>
        <p:spPr>
          <a:xfrm>
            <a:off x="84785" y="1178749"/>
            <a:ext cx="8947671" cy="523220"/>
          </a:xfrm>
          <a:prstGeom prst="rect">
            <a:avLst/>
          </a:prstGeom>
          <a:noFill/>
        </p:spPr>
        <p:txBody>
          <a:bodyPr wrap="square" rtlCol="0">
            <a:spAutoFit/>
          </a:bodyPr>
          <a:lstStyle/>
          <a:p>
            <a:r>
              <a:rPr lang="en-US" sz="1400" dirty="0">
                <a:solidFill>
                  <a:schemeClr val="tx1">
                    <a:lumMod val="90000"/>
                    <a:lumOff val="10000"/>
                  </a:schemeClr>
                </a:solidFill>
                <a:latin typeface="Calibri" panose="020F0502020204030204" pitchFamily="34" charset="0"/>
                <a:cs typeface="Calibri" panose="020F0502020204030204" pitchFamily="34" charset="0"/>
              </a:rPr>
              <a:t>In addition to working closely with its funding partners, Vector is building strategic relationships and connections among leading organizations whose expertise can help advance Vector’s vision and mission. </a:t>
            </a:r>
          </a:p>
        </p:txBody>
      </p:sp>
      <p:sp>
        <p:nvSpPr>
          <p:cNvPr id="12" name="Oval 11">
            <a:extLst>
              <a:ext uri="{FF2B5EF4-FFF2-40B4-BE49-F238E27FC236}">
                <a16:creationId xmlns:a16="http://schemas.microsoft.com/office/drawing/2014/main" id="{E58CD6A8-8E16-407A-806F-D422C080858C}"/>
              </a:ext>
            </a:extLst>
          </p:cNvPr>
          <p:cNvSpPr/>
          <p:nvPr/>
        </p:nvSpPr>
        <p:spPr>
          <a:xfrm>
            <a:off x="4365826" y="4295198"/>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Medical and </a:t>
            </a:r>
          </a:p>
          <a:p>
            <a:pPr lvl="0" algn="ctr"/>
            <a:r>
              <a:rPr lang="en-US" sz="1100" b="1" dirty="0">
                <a:solidFill>
                  <a:schemeClr val="bg1"/>
                </a:solidFill>
                <a:latin typeface="Calibri" panose="020F0502020204030204" pitchFamily="34" charset="0"/>
                <a:cs typeface="Calibri" panose="020F0502020204030204" pitchFamily="34" charset="0"/>
              </a:rPr>
              <a:t>health systems researchers &amp;  institutions</a:t>
            </a:r>
          </a:p>
        </p:txBody>
      </p:sp>
      <p:sp>
        <p:nvSpPr>
          <p:cNvPr id="51" name="Oval 50">
            <a:extLst>
              <a:ext uri="{FF2B5EF4-FFF2-40B4-BE49-F238E27FC236}">
                <a16:creationId xmlns:a16="http://schemas.microsoft.com/office/drawing/2014/main" id="{61E8A9B8-5881-44BE-9879-3FB6E1944697}"/>
              </a:ext>
            </a:extLst>
          </p:cNvPr>
          <p:cNvSpPr/>
          <p:nvPr/>
        </p:nvSpPr>
        <p:spPr>
          <a:xfrm>
            <a:off x="7363690" y="1859177"/>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Start-up Networks &amp; Supports</a:t>
            </a:r>
          </a:p>
          <a:p>
            <a:pPr algn="ctr"/>
            <a:r>
              <a:rPr lang="en-CA" sz="1100" dirty="0">
                <a:solidFill>
                  <a:schemeClr val="bg1"/>
                </a:solidFill>
                <a:latin typeface="Calibri" panose="020F0502020204030204" pitchFamily="34" charset="0"/>
                <a:cs typeface="Calibri" panose="020F0502020204030204" pitchFamily="34" charset="0"/>
              </a:rPr>
              <a:t>Ontario Centres of Excellence</a:t>
            </a:r>
          </a:p>
          <a:p>
            <a:pPr lvl="0" algn="ctr"/>
            <a:r>
              <a:rPr lang="en-CA" sz="1100" dirty="0">
                <a:solidFill>
                  <a:schemeClr val="bg1"/>
                </a:solidFill>
                <a:latin typeface="Calibri" panose="020F0502020204030204" pitchFamily="34" charset="0"/>
                <a:cs typeface="Calibri" panose="020F0502020204030204" pitchFamily="34" charset="0"/>
              </a:rPr>
              <a:t>Ontario Network of Entrepreneurs</a:t>
            </a:r>
          </a:p>
        </p:txBody>
      </p:sp>
      <p:sp>
        <p:nvSpPr>
          <p:cNvPr id="52" name="Oval 51">
            <a:extLst>
              <a:ext uri="{FF2B5EF4-FFF2-40B4-BE49-F238E27FC236}">
                <a16:creationId xmlns:a16="http://schemas.microsoft.com/office/drawing/2014/main" id="{43FA96DC-33D9-464F-954B-CEFB8B7F83B5}"/>
              </a:ext>
            </a:extLst>
          </p:cNvPr>
          <p:cNvSpPr/>
          <p:nvPr/>
        </p:nvSpPr>
        <p:spPr>
          <a:xfrm>
            <a:off x="5446461" y="1896183"/>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CA" sz="1100" b="1" dirty="0">
                <a:solidFill>
                  <a:schemeClr val="bg1"/>
                </a:solidFill>
                <a:latin typeface="Calibri" panose="020F0502020204030204" pitchFamily="34" charset="0"/>
                <a:cs typeface="Calibri" panose="020F0502020204030204" pitchFamily="34" charset="0"/>
              </a:rPr>
              <a:t>Incubators</a:t>
            </a:r>
          </a:p>
          <a:p>
            <a:pPr lvl="0" algn="ctr"/>
            <a:r>
              <a:rPr lang="en-CA" sz="1100" dirty="0">
                <a:solidFill>
                  <a:schemeClr val="bg1"/>
                </a:solidFill>
                <a:latin typeface="Calibri" panose="020F0502020204030204" pitchFamily="34" charset="0"/>
                <a:cs typeface="Calibri" panose="020F0502020204030204" pitchFamily="34" charset="0"/>
              </a:rPr>
              <a:t>Creative Destruction Lab</a:t>
            </a:r>
          </a:p>
          <a:p>
            <a:pPr lvl="0" algn="ctr"/>
            <a:r>
              <a:rPr lang="en-CA" sz="1100" dirty="0">
                <a:solidFill>
                  <a:schemeClr val="bg1"/>
                </a:solidFill>
                <a:latin typeface="Calibri" panose="020F0502020204030204" pitchFamily="34" charset="0"/>
                <a:cs typeface="Calibri" panose="020F0502020204030204" pitchFamily="34" charset="0"/>
              </a:rPr>
              <a:t>Next AI</a:t>
            </a:r>
          </a:p>
          <a:p>
            <a:pPr algn="ctr"/>
            <a:r>
              <a:rPr lang="en-CA" sz="1100" dirty="0" err="1">
                <a:solidFill>
                  <a:schemeClr val="bg1"/>
                </a:solidFill>
                <a:latin typeface="Calibri" panose="020F0502020204030204" pitchFamily="34" charset="0"/>
                <a:cs typeface="Calibri" panose="020F0502020204030204" pitchFamily="34" charset="0"/>
              </a:rPr>
              <a:t>Communitech</a:t>
            </a:r>
            <a:endParaRPr lang="en-CA" sz="1100" dirty="0">
              <a:solidFill>
                <a:schemeClr val="bg1"/>
              </a:solidFill>
              <a:latin typeface="Calibri" panose="020F0502020204030204" pitchFamily="34" charset="0"/>
              <a:cs typeface="Calibri" panose="020F0502020204030204" pitchFamily="34" charset="0"/>
            </a:endParaRPr>
          </a:p>
          <a:p>
            <a:pPr algn="ctr"/>
            <a:r>
              <a:rPr lang="en-CA" sz="1100" dirty="0">
                <a:solidFill>
                  <a:schemeClr val="bg1"/>
                </a:solidFill>
                <a:latin typeface="Calibri" panose="020F0502020204030204" pitchFamily="34" charset="0"/>
                <a:cs typeface="Calibri" panose="020F0502020204030204" pitchFamily="34" charset="0"/>
              </a:rPr>
              <a:t>MaRS Innovation</a:t>
            </a:r>
          </a:p>
          <a:p>
            <a:pPr lvl="0" algn="ctr"/>
            <a:r>
              <a:rPr lang="en-CA" sz="1100" dirty="0" err="1">
                <a:solidFill>
                  <a:schemeClr val="bg1"/>
                </a:solidFill>
                <a:latin typeface="Calibri" panose="020F0502020204030204" pitchFamily="34" charset="0"/>
                <a:cs typeface="Calibri" panose="020F0502020204030204" pitchFamily="34" charset="0"/>
              </a:rPr>
              <a:t>OneEleven</a:t>
            </a:r>
            <a:endParaRPr lang="en-CA" sz="1100" dirty="0">
              <a:solidFill>
                <a:schemeClr val="bg1"/>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A5D9660F-4C78-4335-8433-88717D659695}"/>
              </a:ext>
            </a:extLst>
          </p:cNvPr>
          <p:cNvSpPr/>
          <p:nvPr/>
        </p:nvSpPr>
        <p:spPr>
          <a:xfrm>
            <a:off x="6286310" y="3665905"/>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VCs</a:t>
            </a:r>
          </a:p>
          <a:p>
            <a:pPr lvl="0" algn="ctr"/>
            <a:r>
              <a:rPr lang="en-US" sz="1100" dirty="0">
                <a:solidFill>
                  <a:schemeClr val="bg1"/>
                </a:solidFill>
                <a:latin typeface="Calibri" panose="020F0502020204030204" pitchFamily="34" charset="0"/>
                <a:cs typeface="Calibri" panose="020F0502020204030204" pitchFamily="34" charset="0"/>
              </a:rPr>
              <a:t>Georgian Partners</a:t>
            </a:r>
            <a:endParaRPr lang="en-CA" sz="1100" dirty="0">
              <a:solidFill>
                <a:schemeClr val="bg1"/>
              </a:solidFill>
              <a:latin typeface="Calibri" panose="020F0502020204030204" pitchFamily="34" charset="0"/>
              <a:cs typeface="Calibri" panose="020F0502020204030204" pitchFamily="34" charset="0"/>
            </a:endParaRPr>
          </a:p>
          <a:p>
            <a:pPr algn="ctr"/>
            <a:r>
              <a:rPr lang="en-CA" sz="1100" dirty="0" err="1">
                <a:solidFill>
                  <a:schemeClr val="bg1"/>
                </a:solidFill>
                <a:latin typeface="Calibri" panose="020F0502020204030204" pitchFamily="34" charset="0"/>
                <a:cs typeface="Calibri" panose="020F0502020204030204" pitchFamily="34" charset="0"/>
              </a:rPr>
              <a:t>iNovia</a:t>
            </a:r>
            <a:r>
              <a:rPr lang="en-CA" sz="1100" dirty="0">
                <a:solidFill>
                  <a:schemeClr val="bg1"/>
                </a:solidFill>
                <a:latin typeface="Calibri" panose="020F0502020204030204" pitchFamily="34" charset="0"/>
                <a:cs typeface="Calibri" panose="020F0502020204030204" pitchFamily="34" charset="0"/>
              </a:rPr>
              <a:t> </a:t>
            </a:r>
          </a:p>
          <a:p>
            <a:pPr algn="ctr"/>
            <a:r>
              <a:rPr lang="en-CA" sz="1100" dirty="0">
                <a:solidFill>
                  <a:schemeClr val="bg1"/>
                </a:solidFill>
                <a:latin typeface="Calibri" panose="020F0502020204030204" pitchFamily="34" charset="0"/>
                <a:cs typeface="Calibri" panose="020F0502020204030204" pitchFamily="34" charset="0"/>
              </a:rPr>
              <a:t>Real Ventures</a:t>
            </a:r>
          </a:p>
          <a:p>
            <a:pPr lvl="0" algn="ctr"/>
            <a:r>
              <a:rPr lang="en-CA" sz="1100" dirty="0">
                <a:solidFill>
                  <a:schemeClr val="bg1"/>
                </a:solidFill>
                <a:latin typeface="Calibri" panose="020F0502020204030204" pitchFamily="34" charset="0"/>
                <a:cs typeface="Calibri" panose="020F0502020204030204" pitchFamily="34" charset="0"/>
              </a:rPr>
              <a:t>Relay Ventures </a:t>
            </a:r>
          </a:p>
        </p:txBody>
      </p:sp>
      <p:sp>
        <p:nvSpPr>
          <p:cNvPr id="54" name="Oval 53">
            <a:extLst>
              <a:ext uri="{FF2B5EF4-FFF2-40B4-BE49-F238E27FC236}">
                <a16:creationId xmlns:a16="http://schemas.microsoft.com/office/drawing/2014/main" id="{D7204B86-4907-4F8C-9240-C3780A9022C4}"/>
              </a:ext>
            </a:extLst>
          </p:cNvPr>
          <p:cNvSpPr/>
          <p:nvPr/>
        </p:nvSpPr>
        <p:spPr>
          <a:xfrm>
            <a:off x="3672476" y="2635463"/>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Canadian Universities* and Research Institutions</a:t>
            </a:r>
            <a:endParaRPr lang="en-US" sz="1100" dirty="0">
              <a:solidFill>
                <a:schemeClr val="bg1"/>
              </a:solidFill>
              <a:latin typeface="Calibri" panose="020F0502020204030204" pitchFamily="34" charset="0"/>
              <a:cs typeface="Calibri" panose="020F0502020204030204" pitchFamily="34" charset="0"/>
            </a:endParaRPr>
          </a:p>
        </p:txBody>
      </p:sp>
      <p:sp>
        <p:nvSpPr>
          <p:cNvPr id="55" name="Oval 54">
            <a:extLst>
              <a:ext uri="{FF2B5EF4-FFF2-40B4-BE49-F238E27FC236}">
                <a16:creationId xmlns:a16="http://schemas.microsoft.com/office/drawing/2014/main" id="{E733E0AE-76F6-4511-A2E2-F2DA7F56D36F}"/>
              </a:ext>
            </a:extLst>
          </p:cNvPr>
          <p:cNvSpPr/>
          <p:nvPr/>
        </p:nvSpPr>
        <p:spPr>
          <a:xfrm>
            <a:off x="1951263" y="2072343"/>
            <a:ext cx="1585728" cy="15186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Government of Ontario </a:t>
            </a:r>
          </a:p>
          <a:p>
            <a:pPr algn="ctr"/>
            <a:r>
              <a:rPr lang="en-US" sz="1100" dirty="0">
                <a:solidFill>
                  <a:schemeClr val="bg1"/>
                </a:solidFill>
                <a:latin typeface="Calibri" panose="020F0502020204030204" pitchFamily="34" charset="0"/>
                <a:cs typeface="Calibri" panose="020F0502020204030204" pitchFamily="34" charset="0"/>
              </a:rPr>
              <a:t>Ministry of Economic Development Job Creation and Trade</a:t>
            </a:r>
          </a:p>
        </p:txBody>
      </p:sp>
      <p:sp>
        <p:nvSpPr>
          <p:cNvPr id="56" name="Oval 55">
            <a:extLst>
              <a:ext uri="{FF2B5EF4-FFF2-40B4-BE49-F238E27FC236}">
                <a16:creationId xmlns:a16="http://schemas.microsoft.com/office/drawing/2014/main" id="{A0F670EB-7B73-464E-95F1-A2A30B22DE7C}"/>
              </a:ext>
            </a:extLst>
          </p:cNvPr>
          <p:cNvSpPr/>
          <p:nvPr/>
        </p:nvSpPr>
        <p:spPr>
          <a:xfrm>
            <a:off x="626633" y="3654577"/>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rPr>
              <a:t>Vector’s Industry Sponsors</a:t>
            </a:r>
          </a:p>
          <a:p>
            <a:pPr algn="ct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35 large, medium and small companies from across sectors</a:t>
            </a:r>
            <a:endParaRPr lang="en-CA" sz="1100" dirty="0">
              <a:solidFill>
                <a:schemeClr val="bg1"/>
              </a:solidFill>
              <a:latin typeface="Calibri" panose="020F0502020204030204" pitchFamily="34" charset="0"/>
              <a:cs typeface="Calibri" panose="020F0502020204030204" pitchFamily="34" charset="0"/>
            </a:endParaRPr>
          </a:p>
        </p:txBody>
      </p:sp>
      <p:sp>
        <p:nvSpPr>
          <p:cNvPr id="57" name="Oval 56">
            <a:extLst>
              <a:ext uri="{FF2B5EF4-FFF2-40B4-BE49-F238E27FC236}">
                <a16:creationId xmlns:a16="http://schemas.microsoft.com/office/drawing/2014/main" id="{4FB31C2C-DDAF-46F7-A612-E5B587335FE3}"/>
              </a:ext>
            </a:extLst>
          </p:cNvPr>
          <p:cNvSpPr/>
          <p:nvPr/>
        </p:nvSpPr>
        <p:spPr>
          <a:xfrm>
            <a:off x="142999" y="2072343"/>
            <a:ext cx="1510601" cy="15098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Government of Canada</a:t>
            </a:r>
          </a:p>
          <a:p>
            <a:pPr algn="ctr"/>
            <a:r>
              <a:rPr lang="en-US" sz="1100" dirty="0">
                <a:solidFill>
                  <a:schemeClr val="bg1"/>
                </a:solidFill>
                <a:latin typeface="Calibri" panose="020F0502020204030204" pitchFamily="34" charset="0"/>
                <a:cs typeface="Calibri" panose="020F0502020204030204" pitchFamily="34" charset="0"/>
              </a:rPr>
              <a:t>Canadian Institute for Advanced Research</a:t>
            </a:r>
          </a:p>
        </p:txBody>
      </p:sp>
      <p:sp>
        <p:nvSpPr>
          <p:cNvPr id="19" name="Oval 18">
            <a:extLst>
              <a:ext uri="{FF2B5EF4-FFF2-40B4-BE49-F238E27FC236}">
                <a16:creationId xmlns:a16="http://schemas.microsoft.com/office/drawing/2014/main" id="{98CBD6A7-2894-42F5-A972-E5BD1620407F}"/>
              </a:ext>
            </a:extLst>
          </p:cNvPr>
          <p:cNvSpPr/>
          <p:nvPr/>
        </p:nvSpPr>
        <p:spPr>
          <a:xfrm>
            <a:off x="2015208" y="4808648"/>
            <a:ext cx="1267477" cy="12126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000" b="1" dirty="0">
                <a:solidFill>
                  <a:schemeClr val="bg1"/>
                </a:solidFill>
                <a:latin typeface="Calibri" panose="020F0502020204030204" pitchFamily="34" charset="0"/>
                <a:cs typeface="Calibri" panose="020F0502020204030204" pitchFamily="34" charset="0"/>
              </a:rPr>
              <a:t>Other Leading Canadian AI Institutes</a:t>
            </a:r>
          </a:p>
          <a:p>
            <a:pPr lvl="0" algn="ctr"/>
            <a:r>
              <a:rPr lang="en-US" sz="1000" dirty="0">
                <a:solidFill>
                  <a:schemeClr val="bg1"/>
                </a:solidFill>
                <a:latin typeface="Calibri" panose="020F0502020204030204" pitchFamily="34" charset="0"/>
                <a:cs typeface="Calibri" panose="020F0502020204030204" pitchFamily="34" charset="0"/>
              </a:rPr>
              <a:t>Amii</a:t>
            </a:r>
          </a:p>
          <a:p>
            <a:pPr lvl="0" algn="ctr"/>
            <a:r>
              <a:rPr lang="en-CA" sz="1000" dirty="0">
                <a:solidFill>
                  <a:schemeClr val="bg1"/>
                </a:solidFill>
                <a:latin typeface="Calibri" panose="020F0502020204030204" pitchFamily="34" charset="0"/>
                <a:cs typeface="Calibri" panose="020F0502020204030204" pitchFamily="34" charset="0"/>
              </a:rPr>
              <a:t>Mila</a:t>
            </a:r>
            <a:endParaRPr lang="en-US" sz="10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79AACBB-884E-45D0-B7E3-63171F54AE93}"/>
              </a:ext>
            </a:extLst>
          </p:cNvPr>
          <p:cNvSpPr txBox="1"/>
          <p:nvPr/>
        </p:nvSpPr>
        <p:spPr>
          <a:xfrm>
            <a:off x="2555776" y="6279703"/>
            <a:ext cx="5976664" cy="461665"/>
          </a:xfrm>
          <a:prstGeom prst="rect">
            <a:avLst/>
          </a:prstGeom>
          <a:noFill/>
        </p:spPr>
        <p:txBody>
          <a:bodyPr wrap="square" rtlCol="0">
            <a:spAutoFit/>
          </a:bodyPr>
          <a:lstStyle/>
          <a:p>
            <a:pPr algn="r"/>
            <a:r>
              <a:rPr lang="en-US" sz="1200" dirty="0">
                <a:latin typeface="Calibri" panose="020F0502020204030204" pitchFamily="34" charset="0"/>
                <a:cs typeface="Calibri" panose="020F0502020204030204" pitchFamily="34" charset="0"/>
              </a:rPr>
              <a:t>*Special thanks to the University of Toronto for providing administrative, operational, and policy support to assist in the launch of the Vector Institute.</a:t>
            </a:r>
            <a:endParaRPr lang="en-CA"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275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88F-865A-4794-8637-53CD529FC7BD}"/>
              </a:ext>
            </a:extLst>
          </p:cNvPr>
          <p:cNvSpPr>
            <a:spLocks noGrp="1"/>
          </p:cNvSpPr>
          <p:nvPr>
            <p:ph type="title"/>
          </p:nvPr>
        </p:nvSpPr>
        <p:spPr/>
        <p:txBody>
          <a:bodyPr/>
          <a:lstStyle/>
          <a:p>
            <a:r>
              <a:rPr lang="en-US" dirty="0"/>
              <a:t>Vector </a:t>
            </a:r>
            <a:r>
              <a:rPr lang="en-US" dirty="0">
                <a:solidFill>
                  <a:schemeClr val="bg1"/>
                </a:solidFill>
              </a:rPr>
              <a:t>Activities</a:t>
            </a:r>
            <a:endParaRPr lang="en-CA" dirty="0">
              <a:solidFill>
                <a:schemeClr val="bg1"/>
              </a:solidFill>
            </a:endParaRPr>
          </a:p>
        </p:txBody>
      </p:sp>
      <p:sp>
        <p:nvSpPr>
          <p:cNvPr id="4" name="Slide Number Placeholder 3">
            <a:extLst>
              <a:ext uri="{FF2B5EF4-FFF2-40B4-BE49-F238E27FC236}">
                <a16:creationId xmlns:a16="http://schemas.microsoft.com/office/drawing/2014/main" id="{4E44D094-F26F-419F-B21F-5AD8F091564D}"/>
              </a:ext>
            </a:extLst>
          </p:cNvPr>
          <p:cNvSpPr>
            <a:spLocks noGrp="1"/>
          </p:cNvSpPr>
          <p:nvPr>
            <p:ph type="sldNum" sz="quarter" idx="20"/>
          </p:nvPr>
        </p:nvSpPr>
        <p:spPr>
          <a:xfrm>
            <a:off x="8547574" y="5353479"/>
            <a:ext cx="490736" cy="329184"/>
          </a:xfrm>
        </p:spPr>
        <p:txBody>
          <a:bodyPr/>
          <a:lstStyle/>
          <a:p>
            <a:fld id="{E97485E8-AFE8-4FE7-A447-612C8076BDAA}" type="slidenum">
              <a:rPr lang="en-CA" smtClean="0">
                <a:solidFill>
                  <a:schemeClr val="tx1">
                    <a:lumMod val="90000"/>
                    <a:lumOff val="10000"/>
                  </a:schemeClr>
                </a:solidFill>
              </a:rPr>
              <a:pPr/>
              <a:t>11</a:t>
            </a:fld>
            <a:endParaRPr lang="en-CA" dirty="0">
              <a:solidFill>
                <a:schemeClr val="tx1">
                  <a:lumMod val="90000"/>
                  <a:lumOff val="10000"/>
                </a:schemeClr>
              </a:solidFill>
            </a:endParaRPr>
          </a:p>
        </p:txBody>
      </p:sp>
      <p:sp>
        <p:nvSpPr>
          <p:cNvPr id="3" name="AutoShape 2" descr="Image result for graduation cap">
            <a:extLst>
              <a:ext uri="{FF2B5EF4-FFF2-40B4-BE49-F238E27FC236}">
                <a16:creationId xmlns:a16="http://schemas.microsoft.com/office/drawing/2014/main" id="{F89B660B-096B-403E-9443-0DC44F02AF9F}"/>
              </a:ext>
            </a:extLst>
          </p:cNvPr>
          <p:cNvSpPr>
            <a:spLocks noChangeAspect="1" noChangeArrowheads="1"/>
          </p:cNvSpPr>
          <p:nvPr/>
        </p:nvSpPr>
        <p:spPr bwMode="auto">
          <a:xfrm>
            <a:off x="-304800" y="2204864"/>
            <a:ext cx="279400" cy="27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solidFill>
                <a:schemeClr val="tx1">
                  <a:lumMod val="90000"/>
                  <a:lumOff val="10000"/>
                </a:schemeClr>
              </a:solidFill>
            </a:endParaRPr>
          </a:p>
        </p:txBody>
      </p:sp>
      <p:sp>
        <p:nvSpPr>
          <p:cNvPr id="14" name="Rectangle 13">
            <a:extLst>
              <a:ext uri="{FF2B5EF4-FFF2-40B4-BE49-F238E27FC236}">
                <a16:creationId xmlns:a16="http://schemas.microsoft.com/office/drawing/2014/main" id="{49EA344E-B27C-480F-889A-52006393D9E0}"/>
              </a:ext>
            </a:extLst>
          </p:cNvPr>
          <p:cNvSpPr/>
          <p:nvPr/>
        </p:nvSpPr>
        <p:spPr>
          <a:xfrm>
            <a:off x="1624586" y="4414146"/>
            <a:ext cx="7200800" cy="1431930"/>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sz="1200" i="1" kern="0" dirty="0">
                <a:solidFill>
                  <a:schemeClr val="tx1">
                    <a:lumMod val="90000"/>
                    <a:lumOff val="10000"/>
                  </a:schemeClr>
                </a:solidFill>
                <a:latin typeface="Calibri" panose="020F0502020204030204" pitchFamily="34" charset="0"/>
                <a:ea typeface="Verdana" panose="020B0604030504040204" pitchFamily="34" charset="0"/>
                <a:cs typeface="Calibri" panose="020F0502020204030204" pitchFamily="34" charset="0"/>
              </a:rPr>
              <a:t>“The establishment of the Vector Institute has generated great interest and excitement, spurring interest from industry and attracting top global talent in machine learning and deep learning. Canada has the potential to become a global leader in advancing AI research, development and commercialization, and all of Canada stands to benefit as a result. I’m a proud Canadian who graduated from the University of Waterloo. I am excited about returning home to help lead these efforts with the Vector Institute.”</a:t>
            </a:r>
          </a:p>
          <a:p>
            <a:pPr>
              <a:lnSpc>
                <a:spcPct val="107000"/>
              </a:lnSpc>
              <a:spcBef>
                <a:spcPts val="1200"/>
              </a:spcBef>
              <a:spcAft>
                <a:spcPts val="0"/>
              </a:spcAft>
            </a:pPr>
            <a:r>
              <a:rPr lang="en-US" sz="1200" i="1" kern="0" dirty="0">
                <a:solidFill>
                  <a:schemeClr val="tx1">
                    <a:lumMod val="90000"/>
                    <a:lumOff val="10000"/>
                  </a:schemeClr>
                </a:solidFill>
                <a:latin typeface="Calibri" panose="020F0502020204030204" pitchFamily="34" charset="0"/>
                <a:ea typeface="Verdana" panose="020B0604030504040204" pitchFamily="34" charset="0"/>
                <a:cs typeface="Calibri" panose="020F0502020204030204" pitchFamily="34" charset="0"/>
              </a:rPr>
              <a:t>- Garth Gibson, President &amp; CEO</a:t>
            </a:r>
          </a:p>
        </p:txBody>
      </p:sp>
      <p:pic>
        <p:nvPicPr>
          <p:cNvPr id="15" name="Picture 14" descr="A person wearing a suit and tie smiling at the camera&#10;&#10;Description generated with very high confidence">
            <a:extLst>
              <a:ext uri="{FF2B5EF4-FFF2-40B4-BE49-F238E27FC236}">
                <a16:creationId xmlns:a16="http://schemas.microsoft.com/office/drawing/2014/main" id="{5CF087D6-E8D1-4AD4-A2A5-CF2E949C2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382949"/>
            <a:ext cx="1256534" cy="1494323"/>
          </a:xfrm>
          <a:prstGeom prst="rect">
            <a:avLst/>
          </a:prstGeom>
        </p:spPr>
      </p:pic>
      <p:sp>
        <p:nvSpPr>
          <p:cNvPr id="5" name="TextBox 4">
            <a:extLst>
              <a:ext uri="{FF2B5EF4-FFF2-40B4-BE49-F238E27FC236}">
                <a16:creationId xmlns:a16="http://schemas.microsoft.com/office/drawing/2014/main" id="{50629ECC-4030-4A07-82B1-399C35AC4C61}"/>
              </a:ext>
            </a:extLst>
          </p:cNvPr>
          <p:cNvSpPr txBox="1"/>
          <p:nvPr/>
        </p:nvSpPr>
        <p:spPr>
          <a:xfrm>
            <a:off x="1383904" y="1263224"/>
            <a:ext cx="3188096" cy="954107"/>
          </a:xfrm>
          <a:prstGeom prst="rect">
            <a:avLst/>
          </a:prstGeom>
          <a:noFill/>
        </p:spPr>
        <p:txBody>
          <a:bodyPr wrap="square" rtlCol="0">
            <a:spAutoFit/>
          </a:bodyPr>
          <a:lstStyle/>
          <a:p>
            <a:r>
              <a:rPr lang="en-US" sz="1400" dirty="0">
                <a:solidFill>
                  <a:schemeClr val="tx1">
                    <a:lumMod val="90000"/>
                    <a:lumOff val="10000"/>
                  </a:schemeClr>
                </a:solidFill>
                <a:latin typeface="Calibri" panose="020F0502020204030204" pitchFamily="34" charset="0"/>
                <a:cs typeface="Calibri" panose="020F0502020204030204" pitchFamily="34" charset="0"/>
              </a:rPr>
              <a:t>Increasing the supply of AI talent by training more students, training industry professionals, and presenting opportunities for the two to network.</a:t>
            </a:r>
          </a:p>
        </p:txBody>
      </p:sp>
      <p:sp>
        <p:nvSpPr>
          <p:cNvPr id="11" name="TextBox 10">
            <a:extLst>
              <a:ext uri="{FF2B5EF4-FFF2-40B4-BE49-F238E27FC236}">
                <a16:creationId xmlns:a16="http://schemas.microsoft.com/office/drawing/2014/main" id="{A3DD0786-8647-4BAE-B672-A9F54F9815E0}"/>
              </a:ext>
            </a:extLst>
          </p:cNvPr>
          <p:cNvSpPr txBox="1"/>
          <p:nvPr/>
        </p:nvSpPr>
        <p:spPr>
          <a:xfrm>
            <a:off x="5633319" y="1268760"/>
            <a:ext cx="3331169" cy="1384995"/>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Combining strengths across the innovation ecosystem in Toronto and Canada by bringing together universities, governments, start-ups, scale-ups, incubators, accelerators, VCs, and enterprises.</a:t>
            </a:r>
          </a:p>
        </p:txBody>
      </p:sp>
      <p:sp>
        <p:nvSpPr>
          <p:cNvPr id="13" name="TextBox 12">
            <a:extLst>
              <a:ext uri="{FF2B5EF4-FFF2-40B4-BE49-F238E27FC236}">
                <a16:creationId xmlns:a16="http://schemas.microsoft.com/office/drawing/2014/main" id="{CB14B6DA-6689-4931-81EC-932FD85631DD}"/>
              </a:ext>
            </a:extLst>
          </p:cNvPr>
          <p:cNvSpPr txBox="1"/>
          <p:nvPr/>
        </p:nvSpPr>
        <p:spPr>
          <a:xfrm>
            <a:off x="1383904" y="3266981"/>
            <a:ext cx="3382283" cy="954107"/>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Leveraging Canada’s strong history of AI research to continuously attract new talent and new investment, thereby boosting the knowledge economy.</a:t>
            </a:r>
          </a:p>
        </p:txBody>
      </p:sp>
      <p:pic>
        <p:nvPicPr>
          <p:cNvPr id="17" name="Graphic 16" descr="Teacher">
            <a:extLst>
              <a:ext uri="{FF2B5EF4-FFF2-40B4-BE49-F238E27FC236}">
                <a16:creationId xmlns:a16="http://schemas.microsoft.com/office/drawing/2014/main" id="{EB1E0165-B551-42C5-B300-50E13D38BA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452" y="1281391"/>
            <a:ext cx="914400" cy="914400"/>
          </a:xfrm>
          <a:prstGeom prst="rect">
            <a:avLst/>
          </a:prstGeom>
        </p:spPr>
      </p:pic>
      <p:grpSp>
        <p:nvGrpSpPr>
          <p:cNvPr id="8" name="Group 7">
            <a:extLst>
              <a:ext uri="{FF2B5EF4-FFF2-40B4-BE49-F238E27FC236}">
                <a16:creationId xmlns:a16="http://schemas.microsoft.com/office/drawing/2014/main" id="{4C6F51CC-ABA8-4DF5-8A45-B4C0C4A666E3}"/>
              </a:ext>
            </a:extLst>
          </p:cNvPr>
          <p:cNvGrpSpPr/>
          <p:nvPr/>
        </p:nvGrpSpPr>
        <p:grpSpPr>
          <a:xfrm>
            <a:off x="304261" y="2197031"/>
            <a:ext cx="4183031" cy="1159961"/>
            <a:chOff x="268638" y="3133135"/>
            <a:chExt cx="4183031" cy="1159961"/>
          </a:xfrm>
        </p:grpSpPr>
        <p:sp>
          <p:nvSpPr>
            <p:cNvPr id="12" name="TextBox 11">
              <a:extLst>
                <a:ext uri="{FF2B5EF4-FFF2-40B4-BE49-F238E27FC236}">
                  <a16:creationId xmlns:a16="http://schemas.microsoft.com/office/drawing/2014/main" id="{CA3C77D3-C61C-4EF8-B857-83B06CC0B8CC}"/>
                </a:ext>
              </a:extLst>
            </p:cNvPr>
            <p:cNvSpPr txBox="1"/>
            <p:nvPr/>
          </p:nvSpPr>
          <p:spPr>
            <a:xfrm>
              <a:off x="1352643" y="3240347"/>
              <a:ext cx="3099026" cy="954107"/>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Providing flexibility for researchers to pursue work in an environment that is focused on both pure and applied research.</a:t>
              </a:r>
            </a:p>
          </p:txBody>
        </p:sp>
        <p:pic>
          <p:nvPicPr>
            <p:cNvPr id="19" name="Graphic 18" descr="Magnifying glass">
              <a:extLst>
                <a:ext uri="{FF2B5EF4-FFF2-40B4-BE49-F238E27FC236}">
                  <a16:creationId xmlns:a16="http://schemas.microsoft.com/office/drawing/2014/main" id="{94136A7C-1764-4543-8AE0-AE1AE21967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838" y="3133135"/>
              <a:ext cx="639877" cy="639877"/>
            </a:xfrm>
            <a:prstGeom prst="rect">
              <a:avLst/>
            </a:prstGeom>
          </p:spPr>
        </p:pic>
        <p:pic>
          <p:nvPicPr>
            <p:cNvPr id="21" name="Graphic 20" descr="Gears">
              <a:extLst>
                <a:ext uri="{FF2B5EF4-FFF2-40B4-BE49-F238E27FC236}">
                  <a16:creationId xmlns:a16="http://schemas.microsoft.com/office/drawing/2014/main" id="{96481583-E457-4CCE-9150-D4BE4A9F57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268638" y="3378696"/>
              <a:ext cx="914400" cy="914400"/>
            </a:xfrm>
            <a:prstGeom prst="rect">
              <a:avLst/>
            </a:prstGeom>
          </p:spPr>
        </p:pic>
      </p:grpSp>
      <p:pic>
        <p:nvPicPr>
          <p:cNvPr id="23" name="Graphic 22" descr="Repeat">
            <a:extLst>
              <a:ext uri="{FF2B5EF4-FFF2-40B4-BE49-F238E27FC236}">
                <a16:creationId xmlns:a16="http://schemas.microsoft.com/office/drawing/2014/main" id="{8AACFE8D-7F8F-4E23-93D6-46EA598881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8093" y="3292787"/>
            <a:ext cx="866370" cy="816629"/>
          </a:xfrm>
          <a:prstGeom prst="rect">
            <a:avLst/>
          </a:prstGeom>
        </p:spPr>
      </p:pic>
      <p:sp>
        <p:nvSpPr>
          <p:cNvPr id="25" name="Freeform 56">
            <a:extLst>
              <a:ext uri="{FF2B5EF4-FFF2-40B4-BE49-F238E27FC236}">
                <a16:creationId xmlns:a16="http://schemas.microsoft.com/office/drawing/2014/main" id="{525594DB-9CE9-4E9C-AE81-C8DE4F02731C}"/>
              </a:ext>
            </a:extLst>
          </p:cNvPr>
          <p:cNvSpPr>
            <a:spLocks noChangeAspect="1" noEditPoints="1"/>
          </p:cNvSpPr>
          <p:nvPr/>
        </p:nvSpPr>
        <p:spPr bwMode="auto">
          <a:xfrm>
            <a:off x="4722562" y="1551657"/>
            <a:ext cx="785542" cy="797223"/>
          </a:xfrm>
          <a:custGeom>
            <a:avLst/>
            <a:gdLst/>
            <a:ahLst/>
            <a:cxnLst>
              <a:cxn ang="0">
                <a:pos x="18" y="25"/>
              </a:cxn>
              <a:cxn ang="0">
                <a:pos x="20" y="26"/>
              </a:cxn>
              <a:cxn ang="0">
                <a:pos x="30" y="17"/>
              </a:cxn>
              <a:cxn ang="0">
                <a:pos x="29" y="15"/>
              </a:cxn>
              <a:cxn ang="0">
                <a:pos x="30" y="13"/>
              </a:cxn>
              <a:cxn ang="0">
                <a:pos x="17" y="6"/>
              </a:cxn>
              <a:cxn ang="0">
                <a:pos x="7" y="16"/>
              </a:cxn>
              <a:cxn ang="0">
                <a:pos x="14" y="26"/>
              </a:cxn>
              <a:cxn ang="0">
                <a:pos x="18" y="25"/>
              </a:cxn>
              <a:cxn ang="0">
                <a:pos x="10" y="33"/>
              </a:cxn>
              <a:cxn ang="0">
                <a:pos x="11" y="30"/>
              </a:cxn>
              <a:cxn ang="0">
                <a:pos x="4" y="21"/>
              </a:cxn>
              <a:cxn ang="0">
                <a:pos x="0" y="38"/>
              </a:cxn>
              <a:cxn ang="0">
                <a:pos x="5" y="57"/>
              </a:cxn>
              <a:cxn ang="0">
                <a:pos x="11" y="38"/>
              </a:cxn>
              <a:cxn ang="0">
                <a:pos x="10" y="33"/>
              </a:cxn>
              <a:cxn ang="0">
                <a:pos x="37" y="7"/>
              </a:cxn>
              <a:cxn ang="0">
                <a:pos x="43" y="9"/>
              </a:cxn>
              <a:cxn ang="0">
                <a:pos x="56" y="5"/>
              </a:cxn>
              <a:cxn ang="0">
                <a:pos x="37" y="0"/>
              </a:cxn>
              <a:cxn ang="0">
                <a:pos x="24" y="3"/>
              </a:cxn>
              <a:cxn ang="0">
                <a:pos x="33" y="8"/>
              </a:cxn>
              <a:cxn ang="0">
                <a:pos x="37" y="7"/>
              </a:cxn>
              <a:cxn ang="0">
                <a:pos x="49" y="45"/>
              </a:cxn>
              <a:cxn ang="0">
                <a:pos x="51" y="42"/>
              </a:cxn>
              <a:cxn ang="0">
                <a:pos x="40" y="22"/>
              </a:cxn>
              <a:cxn ang="0">
                <a:pos x="37" y="23"/>
              </a:cxn>
              <a:cxn ang="0">
                <a:pos x="33" y="22"/>
              </a:cxn>
              <a:cxn ang="0">
                <a:pos x="25" y="29"/>
              </a:cxn>
              <a:cxn ang="0">
                <a:pos x="26" y="33"/>
              </a:cxn>
              <a:cxn ang="0">
                <a:pos x="26" y="36"/>
              </a:cxn>
              <a:cxn ang="0">
                <a:pos x="49" y="45"/>
              </a:cxn>
              <a:cxn ang="0">
                <a:pos x="60" y="56"/>
              </a:cxn>
              <a:cxn ang="0">
                <a:pos x="60" y="60"/>
              </a:cxn>
              <a:cxn ang="0">
                <a:pos x="59" y="68"/>
              </a:cxn>
              <a:cxn ang="0">
                <a:pos x="73" y="49"/>
              </a:cxn>
              <a:cxn ang="0">
                <a:pos x="64" y="51"/>
              </a:cxn>
              <a:cxn ang="0">
                <a:pos x="60" y="56"/>
              </a:cxn>
              <a:cxn ang="0">
                <a:pos x="47" y="50"/>
              </a:cxn>
              <a:cxn ang="0">
                <a:pos x="22" y="40"/>
              </a:cxn>
              <a:cxn ang="0">
                <a:pos x="18" y="41"/>
              </a:cxn>
              <a:cxn ang="0">
                <a:pos x="16" y="41"/>
              </a:cxn>
              <a:cxn ang="0">
                <a:pos x="10" y="64"/>
              </a:cxn>
              <a:cxn ang="0">
                <a:pos x="23" y="73"/>
              </a:cxn>
              <a:cxn ang="0">
                <a:pos x="47" y="50"/>
              </a:cxn>
              <a:cxn ang="0">
                <a:pos x="62" y="10"/>
              </a:cxn>
              <a:cxn ang="0">
                <a:pos x="45" y="14"/>
              </a:cxn>
              <a:cxn ang="0">
                <a:pos x="45" y="15"/>
              </a:cxn>
              <a:cxn ang="0">
                <a:pos x="45" y="19"/>
              </a:cxn>
              <a:cxn ang="0">
                <a:pos x="57" y="40"/>
              </a:cxn>
              <a:cxn ang="0">
                <a:pos x="64" y="45"/>
              </a:cxn>
              <a:cxn ang="0">
                <a:pos x="74" y="43"/>
              </a:cxn>
              <a:cxn ang="0">
                <a:pos x="75" y="38"/>
              </a:cxn>
              <a:cxn ang="0">
                <a:pos x="62" y="10"/>
              </a:cxn>
              <a:cxn ang="0">
                <a:pos x="51" y="55"/>
              </a:cxn>
              <a:cxn ang="0">
                <a:pos x="28" y="74"/>
              </a:cxn>
              <a:cxn ang="0">
                <a:pos x="37" y="76"/>
              </a:cxn>
              <a:cxn ang="0">
                <a:pos x="53" y="72"/>
              </a:cxn>
              <a:cxn ang="0">
                <a:pos x="54" y="60"/>
              </a:cxn>
              <a:cxn ang="0">
                <a:pos x="54" y="56"/>
              </a:cxn>
              <a:cxn ang="0">
                <a:pos x="51" y="55"/>
              </a:cxn>
            </a:cxnLst>
            <a:rect l="0" t="0" r="r" b="b"/>
            <a:pathLst>
              <a:path w="75" h="76">
                <a:moveTo>
                  <a:pt x="18" y="25"/>
                </a:moveTo>
                <a:cubicBezTo>
                  <a:pt x="19" y="25"/>
                  <a:pt x="19" y="25"/>
                  <a:pt x="20" y="26"/>
                </a:cubicBezTo>
                <a:cubicBezTo>
                  <a:pt x="23" y="22"/>
                  <a:pt x="26" y="20"/>
                  <a:pt x="30" y="17"/>
                </a:cubicBezTo>
                <a:cubicBezTo>
                  <a:pt x="29" y="16"/>
                  <a:pt x="29" y="16"/>
                  <a:pt x="29" y="15"/>
                </a:cubicBezTo>
                <a:cubicBezTo>
                  <a:pt x="29" y="14"/>
                  <a:pt x="29" y="13"/>
                  <a:pt x="30" y="13"/>
                </a:cubicBezTo>
                <a:cubicBezTo>
                  <a:pt x="26" y="10"/>
                  <a:pt x="22" y="8"/>
                  <a:pt x="17" y="6"/>
                </a:cubicBezTo>
                <a:cubicBezTo>
                  <a:pt x="13" y="8"/>
                  <a:pt x="10" y="12"/>
                  <a:pt x="7" y="16"/>
                </a:cubicBezTo>
                <a:cubicBezTo>
                  <a:pt x="9" y="19"/>
                  <a:pt x="12" y="23"/>
                  <a:pt x="14" y="26"/>
                </a:cubicBezTo>
                <a:cubicBezTo>
                  <a:pt x="15" y="26"/>
                  <a:pt x="17" y="25"/>
                  <a:pt x="18" y="25"/>
                </a:cubicBezTo>
                <a:close/>
                <a:moveTo>
                  <a:pt x="10" y="33"/>
                </a:moveTo>
                <a:cubicBezTo>
                  <a:pt x="10" y="32"/>
                  <a:pt x="10" y="31"/>
                  <a:pt x="11" y="30"/>
                </a:cubicBezTo>
                <a:cubicBezTo>
                  <a:pt x="8" y="27"/>
                  <a:pt x="6" y="24"/>
                  <a:pt x="4" y="21"/>
                </a:cubicBezTo>
                <a:cubicBezTo>
                  <a:pt x="1" y="26"/>
                  <a:pt x="0" y="32"/>
                  <a:pt x="0" y="38"/>
                </a:cubicBezTo>
                <a:cubicBezTo>
                  <a:pt x="0" y="45"/>
                  <a:pt x="1" y="51"/>
                  <a:pt x="5" y="57"/>
                </a:cubicBezTo>
                <a:cubicBezTo>
                  <a:pt x="6" y="50"/>
                  <a:pt x="8" y="44"/>
                  <a:pt x="11" y="38"/>
                </a:cubicBezTo>
                <a:cubicBezTo>
                  <a:pt x="10" y="37"/>
                  <a:pt x="10" y="35"/>
                  <a:pt x="10" y="33"/>
                </a:cubicBezTo>
                <a:close/>
                <a:moveTo>
                  <a:pt x="37" y="7"/>
                </a:moveTo>
                <a:cubicBezTo>
                  <a:pt x="39" y="7"/>
                  <a:pt x="41" y="8"/>
                  <a:pt x="43" y="9"/>
                </a:cubicBezTo>
                <a:cubicBezTo>
                  <a:pt x="47" y="7"/>
                  <a:pt x="51" y="6"/>
                  <a:pt x="56" y="5"/>
                </a:cubicBezTo>
                <a:cubicBezTo>
                  <a:pt x="50" y="2"/>
                  <a:pt x="44" y="0"/>
                  <a:pt x="37" y="0"/>
                </a:cubicBezTo>
                <a:cubicBezTo>
                  <a:pt x="33" y="0"/>
                  <a:pt x="28" y="1"/>
                  <a:pt x="24" y="3"/>
                </a:cubicBezTo>
                <a:cubicBezTo>
                  <a:pt x="27" y="4"/>
                  <a:pt x="30" y="6"/>
                  <a:pt x="33" y="8"/>
                </a:cubicBezTo>
                <a:cubicBezTo>
                  <a:pt x="34" y="8"/>
                  <a:pt x="36" y="7"/>
                  <a:pt x="37" y="7"/>
                </a:cubicBezTo>
                <a:close/>
                <a:moveTo>
                  <a:pt x="49" y="45"/>
                </a:moveTo>
                <a:cubicBezTo>
                  <a:pt x="50" y="44"/>
                  <a:pt x="51" y="43"/>
                  <a:pt x="51" y="42"/>
                </a:cubicBezTo>
                <a:cubicBezTo>
                  <a:pt x="49" y="35"/>
                  <a:pt x="45" y="28"/>
                  <a:pt x="40" y="22"/>
                </a:cubicBezTo>
                <a:cubicBezTo>
                  <a:pt x="40" y="23"/>
                  <a:pt x="38" y="23"/>
                  <a:pt x="37" y="23"/>
                </a:cubicBezTo>
                <a:cubicBezTo>
                  <a:pt x="36" y="23"/>
                  <a:pt x="34" y="23"/>
                  <a:pt x="33" y="22"/>
                </a:cubicBezTo>
                <a:cubicBezTo>
                  <a:pt x="30" y="24"/>
                  <a:pt x="27" y="26"/>
                  <a:pt x="25" y="29"/>
                </a:cubicBezTo>
                <a:cubicBezTo>
                  <a:pt x="25" y="30"/>
                  <a:pt x="26" y="32"/>
                  <a:pt x="26" y="33"/>
                </a:cubicBezTo>
                <a:cubicBezTo>
                  <a:pt x="26" y="34"/>
                  <a:pt x="26" y="35"/>
                  <a:pt x="26" y="36"/>
                </a:cubicBezTo>
                <a:cubicBezTo>
                  <a:pt x="33" y="40"/>
                  <a:pt x="41" y="44"/>
                  <a:pt x="49" y="45"/>
                </a:cubicBezTo>
                <a:close/>
                <a:moveTo>
                  <a:pt x="60" y="56"/>
                </a:moveTo>
                <a:cubicBezTo>
                  <a:pt x="60" y="57"/>
                  <a:pt x="60" y="59"/>
                  <a:pt x="60" y="60"/>
                </a:cubicBezTo>
                <a:cubicBezTo>
                  <a:pt x="60" y="63"/>
                  <a:pt x="60" y="66"/>
                  <a:pt x="59" y="68"/>
                </a:cubicBezTo>
                <a:cubicBezTo>
                  <a:pt x="66" y="64"/>
                  <a:pt x="71" y="57"/>
                  <a:pt x="73" y="49"/>
                </a:cubicBezTo>
                <a:cubicBezTo>
                  <a:pt x="70" y="50"/>
                  <a:pt x="67" y="50"/>
                  <a:pt x="64" y="51"/>
                </a:cubicBezTo>
                <a:cubicBezTo>
                  <a:pt x="63" y="53"/>
                  <a:pt x="62" y="55"/>
                  <a:pt x="60" y="56"/>
                </a:cubicBezTo>
                <a:close/>
                <a:moveTo>
                  <a:pt x="47" y="50"/>
                </a:moveTo>
                <a:cubicBezTo>
                  <a:pt x="38" y="49"/>
                  <a:pt x="30" y="45"/>
                  <a:pt x="22" y="40"/>
                </a:cubicBezTo>
                <a:cubicBezTo>
                  <a:pt x="21" y="41"/>
                  <a:pt x="19" y="41"/>
                  <a:pt x="18" y="41"/>
                </a:cubicBezTo>
                <a:cubicBezTo>
                  <a:pt x="17" y="41"/>
                  <a:pt x="17" y="41"/>
                  <a:pt x="16" y="41"/>
                </a:cubicBezTo>
                <a:cubicBezTo>
                  <a:pt x="13" y="48"/>
                  <a:pt x="10" y="55"/>
                  <a:pt x="10" y="64"/>
                </a:cubicBezTo>
                <a:cubicBezTo>
                  <a:pt x="13" y="67"/>
                  <a:pt x="18" y="70"/>
                  <a:pt x="23" y="73"/>
                </a:cubicBezTo>
                <a:cubicBezTo>
                  <a:pt x="29" y="63"/>
                  <a:pt x="37" y="55"/>
                  <a:pt x="47" y="50"/>
                </a:cubicBezTo>
                <a:close/>
                <a:moveTo>
                  <a:pt x="62" y="10"/>
                </a:moveTo>
                <a:cubicBezTo>
                  <a:pt x="56" y="11"/>
                  <a:pt x="51" y="12"/>
                  <a:pt x="45" y="14"/>
                </a:cubicBezTo>
                <a:cubicBezTo>
                  <a:pt x="45" y="15"/>
                  <a:pt x="45" y="15"/>
                  <a:pt x="45" y="15"/>
                </a:cubicBezTo>
                <a:cubicBezTo>
                  <a:pt x="45" y="16"/>
                  <a:pt x="45" y="18"/>
                  <a:pt x="45" y="19"/>
                </a:cubicBezTo>
                <a:cubicBezTo>
                  <a:pt x="50" y="25"/>
                  <a:pt x="54" y="32"/>
                  <a:pt x="57" y="40"/>
                </a:cubicBezTo>
                <a:cubicBezTo>
                  <a:pt x="60" y="40"/>
                  <a:pt x="63" y="42"/>
                  <a:pt x="64" y="45"/>
                </a:cubicBezTo>
                <a:cubicBezTo>
                  <a:pt x="68" y="45"/>
                  <a:pt x="71" y="44"/>
                  <a:pt x="74" y="43"/>
                </a:cubicBezTo>
                <a:cubicBezTo>
                  <a:pt x="75" y="41"/>
                  <a:pt x="75" y="40"/>
                  <a:pt x="75" y="38"/>
                </a:cubicBezTo>
                <a:cubicBezTo>
                  <a:pt x="75" y="27"/>
                  <a:pt x="70" y="17"/>
                  <a:pt x="62" y="10"/>
                </a:cubicBezTo>
                <a:close/>
                <a:moveTo>
                  <a:pt x="51" y="55"/>
                </a:moveTo>
                <a:cubicBezTo>
                  <a:pt x="42" y="59"/>
                  <a:pt x="34" y="66"/>
                  <a:pt x="28" y="74"/>
                </a:cubicBezTo>
                <a:cubicBezTo>
                  <a:pt x="31" y="75"/>
                  <a:pt x="34" y="76"/>
                  <a:pt x="37" y="76"/>
                </a:cubicBezTo>
                <a:cubicBezTo>
                  <a:pt x="43" y="76"/>
                  <a:pt x="48" y="74"/>
                  <a:pt x="53" y="72"/>
                </a:cubicBezTo>
                <a:cubicBezTo>
                  <a:pt x="54" y="68"/>
                  <a:pt x="54" y="64"/>
                  <a:pt x="54" y="60"/>
                </a:cubicBezTo>
                <a:cubicBezTo>
                  <a:pt x="54" y="59"/>
                  <a:pt x="54" y="57"/>
                  <a:pt x="54" y="56"/>
                </a:cubicBezTo>
                <a:cubicBezTo>
                  <a:pt x="53" y="56"/>
                  <a:pt x="52" y="55"/>
                  <a:pt x="51" y="55"/>
                </a:cubicBezTo>
                <a:close/>
              </a:path>
            </a:pathLst>
          </a:custGeom>
          <a:solidFill>
            <a:srgbClr val="EC008C"/>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lumMod val="90000"/>
                  <a:lumOff val="10000"/>
                </a:schemeClr>
              </a:solidFill>
            </a:endParaRPr>
          </a:p>
        </p:txBody>
      </p:sp>
      <p:pic>
        <p:nvPicPr>
          <p:cNvPr id="7" name="Graphic 6" descr="Heartbeat">
            <a:extLst>
              <a:ext uri="{FF2B5EF4-FFF2-40B4-BE49-F238E27FC236}">
                <a16:creationId xmlns:a16="http://schemas.microsoft.com/office/drawing/2014/main" id="{639E3042-0AC2-4625-8C91-3FFD136AD8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18919" y="3048815"/>
            <a:ext cx="816630" cy="816630"/>
          </a:xfrm>
          <a:prstGeom prst="rect">
            <a:avLst/>
          </a:prstGeom>
        </p:spPr>
      </p:pic>
      <p:sp>
        <p:nvSpPr>
          <p:cNvPr id="20" name="TextBox 19">
            <a:extLst>
              <a:ext uri="{FF2B5EF4-FFF2-40B4-BE49-F238E27FC236}">
                <a16:creationId xmlns:a16="http://schemas.microsoft.com/office/drawing/2014/main" id="{4B04FAF5-174D-4F39-86CA-7FA86D7D43C1}"/>
              </a:ext>
            </a:extLst>
          </p:cNvPr>
          <p:cNvSpPr txBox="1"/>
          <p:nvPr/>
        </p:nvSpPr>
        <p:spPr>
          <a:xfrm>
            <a:off x="5633319" y="2708920"/>
            <a:ext cx="3188096" cy="1600438"/>
          </a:xfrm>
          <a:prstGeom prst="rect">
            <a:avLst/>
          </a:prstGeom>
          <a:noFill/>
        </p:spPr>
        <p:txBody>
          <a:bodyPr wrap="square" rtlCol="0">
            <a:spAutoFit/>
          </a:bodyPr>
          <a:lstStyle>
            <a:defPPr>
              <a:defRPr lang="en-US"/>
            </a:defPPr>
            <a:lvl1pPr lvl="0">
              <a:defRPr sz="1400"/>
            </a:lvl1pPr>
          </a:lstStyle>
          <a:p>
            <a:r>
              <a:rPr lang="en-US" dirty="0">
                <a:solidFill>
                  <a:schemeClr val="tx1">
                    <a:lumMod val="90000"/>
                    <a:lumOff val="10000"/>
                  </a:schemeClr>
                </a:solidFill>
                <a:latin typeface="Calibri" panose="020F0502020204030204" pitchFamily="34" charset="0"/>
                <a:cs typeface="Calibri" panose="020F0502020204030204" pitchFamily="34" charset="0"/>
              </a:rPr>
              <a:t>Vector will work with Ontario’s world-renowned medical research centres on projects that will increase the accessibility of health data to world-class machine learning researchers, enabling the widespread application of machine learning in health care.</a:t>
            </a:r>
          </a:p>
        </p:txBody>
      </p:sp>
      <p:sp>
        <p:nvSpPr>
          <p:cNvPr id="22" name="Slide Number Placeholder 3">
            <a:extLst>
              <a:ext uri="{FF2B5EF4-FFF2-40B4-BE49-F238E27FC236}">
                <a16:creationId xmlns:a16="http://schemas.microsoft.com/office/drawing/2014/main" id="{1DA5D271-20D0-4D54-A923-765430AA6E9B}"/>
              </a:ext>
            </a:extLst>
          </p:cNvPr>
          <p:cNvSpPr txBox="1">
            <a:spLocks/>
          </p:cNvSpPr>
          <p:nvPr/>
        </p:nvSpPr>
        <p:spPr>
          <a:xfrm>
            <a:off x="8532440" y="6370794"/>
            <a:ext cx="490736" cy="329184"/>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485E8-AFE8-4FE7-A447-612C8076BDAA}" type="slidenum">
              <a:rPr lang="en-CA" smtClean="0">
                <a:solidFill>
                  <a:schemeClr val="tx1">
                    <a:lumMod val="90000"/>
                    <a:lumOff val="10000"/>
                  </a:schemeClr>
                </a:solidFill>
              </a:rPr>
              <a:pPr/>
              <a:t>11</a:t>
            </a:fld>
            <a:endParaRPr lang="en-CA" dirty="0">
              <a:solidFill>
                <a:schemeClr val="tx1">
                  <a:lumMod val="90000"/>
                  <a:lumOff val="10000"/>
                </a:schemeClr>
              </a:solidFill>
            </a:endParaRPr>
          </a:p>
        </p:txBody>
      </p:sp>
    </p:spTree>
    <p:extLst>
      <p:ext uri="{BB962C8B-B14F-4D97-AF65-F5344CB8AC3E}">
        <p14:creationId xmlns:p14="http://schemas.microsoft.com/office/powerpoint/2010/main" val="245393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C795-4124-40B4-85B2-945B3344CDCA}"/>
              </a:ext>
            </a:extLst>
          </p:cNvPr>
          <p:cNvSpPr>
            <a:spLocks noGrp="1"/>
          </p:cNvSpPr>
          <p:nvPr>
            <p:ph type="title"/>
          </p:nvPr>
        </p:nvSpPr>
        <p:spPr/>
        <p:txBody>
          <a:bodyPr>
            <a:normAutofit/>
          </a:bodyPr>
          <a:lstStyle/>
          <a:p>
            <a:r>
              <a:rPr lang="en-US" dirty="0"/>
              <a:t>Specialization in Deep Learning</a:t>
            </a:r>
            <a:endParaRPr lang="en-CA" dirty="0">
              <a:solidFill>
                <a:srgbClr val="FF0000"/>
              </a:solidFill>
            </a:endParaRPr>
          </a:p>
        </p:txBody>
      </p:sp>
      <p:sp>
        <p:nvSpPr>
          <p:cNvPr id="3" name="Content Placeholder 2">
            <a:extLst>
              <a:ext uri="{FF2B5EF4-FFF2-40B4-BE49-F238E27FC236}">
                <a16:creationId xmlns:a16="http://schemas.microsoft.com/office/drawing/2014/main" id="{C3A240F0-334C-4A0C-A3A4-22F8E1B592DD}"/>
              </a:ext>
            </a:extLst>
          </p:cNvPr>
          <p:cNvSpPr>
            <a:spLocks noGrp="1"/>
          </p:cNvSpPr>
          <p:nvPr>
            <p:ph idx="1"/>
          </p:nvPr>
        </p:nvSpPr>
        <p:spPr>
          <a:xfrm>
            <a:off x="3896936" y="1468966"/>
            <a:ext cx="5067551" cy="3328186"/>
          </a:xfrm>
        </p:spPr>
        <p:txBody>
          <a:bodyPr>
            <a:noAutofit/>
          </a:bodyPr>
          <a:lstStyle/>
          <a:p>
            <a:pPr marL="0" lvl="1" indent="0">
              <a:lnSpc>
                <a:spcPct val="110000"/>
              </a:lnSpc>
              <a:spcAft>
                <a:spcPts val="600"/>
              </a:spcAft>
              <a:buNone/>
            </a:pPr>
            <a:r>
              <a:rPr lang="en-US" sz="1400" dirty="0"/>
              <a:t>Generally speaking, artificial intelligence refers to computers that can learn about the world flexibly, make inferences about what they see and hear, and achieve human-like understanding of information. Artificial intelligence involves capacities like </a:t>
            </a:r>
            <a:r>
              <a:rPr lang="en-CA" sz="1400" dirty="0"/>
              <a:t>visual and auditory perception, the ability to read and to make sensible decisions, and the power to make accurate predictions based on existing knowledge.</a:t>
            </a:r>
          </a:p>
          <a:p>
            <a:pPr>
              <a:spcAft>
                <a:spcPts val="600"/>
              </a:spcAft>
            </a:pPr>
            <a:r>
              <a:rPr lang="en-US" sz="1600" b="1" dirty="0"/>
              <a:t>Machine Learning</a:t>
            </a:r>
          </a:p>
          <a:p>
            <a:pPr>
              <a:spcAft>
                <a:spcPts val="600"/>
              </a:spcAft>
            </a:pPr>
            <a:r>
              <a:rPr lang="en-US" sz="1400" dirty="0"/>
              <a:t>Machine learning algorithms give computers the power to learn and recognize patterns the way people do, without requiring specific and repetitive instructions for each new piece of data. </a:t>
            </a:r>
            <a:endParaRPr lang="en-CA" sz="1400" dirty="0"/>
          </a:p>
          <a:p>
            <a:pPr>
              <a:spcAft>
                <a:spcPts val="600"/>
              </a:spcAft>
            </a:pPr>
            <a:r>
              <a:rPr lang="en-US" sz="1600" b="1" dirty="0"/>
              <a:t>Deep Learning</a:t>
            </a:r>
          </a:p>
          <a:p>
            <a:pPr>
              <a:spcAft>
                <a:spcPts val="600"/>
              </a:spcAft>
            </a:pPr>
            <a:r>
              <a:rPr lang="en-US" sz="1400" dirty="0"/>
              <a:t>Deep learning is a subfield of machine learning. Many other types of machine learning work well with limited data sets, but deep learning alone appears to continuously improve as the machine absorbs more and more data. </a:t>
            </a:r>
          </a:p>
        </p:txBody>
      </p:sp>
      <p:sp>
        <p:nvSpPr>
          <p:cNvPr id="4" name="Slide Number Placeholder 3">
            <a:extLst>
              <a:ext uri="{FF2B5EF4-FFF2-40B4-BE49-F238E27FC236}">
                <a16:creationId xmlns:a16="http://schemas.microsoft.com/office/drawing/2014/main" id="{334447BE-1AD4-4391-B7C6-5FD9E3551FAC}"/>
              </a:ext>
            </a:extLst>
          </p:cNvPr>
          <p:cNvSpPr>
            <a:spLocks noGrp="1"/>
          </p:cNvSpPr>
          <p:nvPr>
            <p:ph type="sldNum" sz="quarter" idx="20"/>
          </p:nvPr>
        </p:nvSpPr>
        <p:spPr/>
        <p:txBody>
          <a:bodyPr/>
          <a:lstStyle/>
          <a:p>
            <a:fld id="{E97485E8-AFE8-4FE7-A447-612C8076BDAA}" type="slidenum">
              <a:rPr lang="en-CA" smtClean="0"/>
              <a:pPr/>
              <a:t>12</a:t>
            </a:fld>
            <a:endParaRPr lang="en-CA" dirty="0"/>
          </a:p>
        </p:txBody>
      </p:sp>
      <p:grpSp>
        <p:nvGrpSpPr>
          <p:cNvPr id="10" name="Group 9">
            <a:extLst>
              <a:ext uri="{FF2B5EF4-FFF2-40B4-BE49-F238E27FC236}">
                <a16:creationId xmlns:a16="http://schemas.microsoft.com/office/drawing/2014/main" id="{5FFD48A4-CEA2-4576-B92A-7DDC9F82414A}"/>
              </a:ext>
            </a:extLst>
          </p:cNvPr>
          <p:cNvGrpSpPr/>
          <p:nvPr/>
        </p:nvGrpSpPr>
        <p:grpSpPr>
          <a:xfrm>
            <a:off x="35496" y="1742999"/>
            <a:ext cx="3789432" cy="3558209"/>
            <a:chOff x="350520" y="1742999"/>
            <a:chExt cx="3789432" cy="3558209"/>
          </a:xfrm>
        </p:grpSpPr>
        <p:sp>
          <p:nvSpPr>
            <p:cNvPr id="11" name="Freeform: Shape 10">
              <a:extLst>
                <a:ext uri="{FF2B5EF4-FFF2-40B4-BE49-F238E27FC236}">
                  <a16:creationId xmlns:a16="http://schemas.microsoft.com/office/drawing/2014/main" id="{AC4512B2-1937-4D5C-9F2E-DA7F415A42DE}"/>
                </a:ext>
              </a:extLst>
            </p:cNvPr>
            <p:cNvSpPr/>
            <p:nvPr/>
          </p:nvSpPr>
          <p:spPr>
            <a:xfrm>
              <a:off x="350520" y="1742999"/>
              <a:ext cx="3789432" cy="1186071"/>
            </a:xfrm>
            <a:custGeom>
              <a:avLst/>
              <a:gdLst>
                <a:gd name="connsiteX0" fmla="*/ 0 w 3789432"/>
                <a:gd name="connsiteY0" fmla="*/ 1186069 h 1186069"/>
                <a:gd name="connsiteX1" fmla="*/ 631570 w 3789432"/>
                <a:gd name="connsiteY1" fmla="*/ 0 h 1186069"/>
                <a:gd name="connsiteX2" fmla="*/ 3157862 w 3789432"/>
                <a:gd name="connsiteY2" fmla="*/ 0 h 1186069"/>
                <a:gd name="connsiteX3" fmla="*/ 3789432 w 3789432"/>
                <a:gd name="connsiteY3" fmla="*/ 1186069 h 1186069"/>
                <a:gd name="connsiteX4" fmla="*/ 0 w 3789432"/>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432" h="1186069">
                  <a:moveTo>
                    <a:pt x="3789432" y="1"/>
                  </a:moveTo>
                  <a:lnTo>
                    <a:pt x="3157862" y="1186068"/>
                  </a:lnTo>
                  <a:lnTo>
                    <a:pt x="631570" y="1186068"/>
                  </a:lnTo>
                  <a:lnTo>
                    <a:pt x="0" y="1"/>
                  </a:lnTo>
                  <a:lnTo>
                    <a:pt x="3789432" y="1"/>
                  </a:lnTo>
                  <a:close/>
                </a:path>
              </a:pathLst>
            </a:custGeom>
            <a:solidFill>
              <a:srgbClr val="0D497C"/>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3790" tIns="40641" rIns="703791" bIns="40641"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Artificial Intelligence</a:t>
              </a:r>
            </a:p>
          </p:txBody>
        </p:sp>
        <p:sp>
          <p:nvSpPr>
            <p:cNvPr id="12" name="Freeform: Shape 11">
              <a:extLst>
                <a:ext uri="{FF2B5EF4-FFF2-40B4-BE49-F238E27FC236}">
                  <a16:creationId xmlns:a16="http://schemas.microsoft.com/office/drawing/2014/main" id="{31F3B962-E67F-4F9C-8308-DD6E5DD821AE}"/>
                </a:ext>
              </a:extLst>
            </p:cNvPr>
            <p:cNvSpPr/>
            <p:nvPr/>
          </p:nvSpPr>
          <p:spPr>
            <a:xfrm>
              <a:off x="982091" y="2929069"/>
              <a:ext cx="2526289" cy="1186070"/>
            </a:xfrm>
            <a:custGeom>
              <a:avLst/>
              <a:gdLst>
                <a:gd name="connsiteX0" fmla="*/ 0 w 2526288"/>
                <a:gd name="connsiteY0" fmla="*/ 1186069 h 1186069"/>
                <a:gd name="connsiteX1" fmla="*/ 631570 w 2526288"/>
                <a:gd name="connsiteY1" fmla="*/ 0 h 1186069"/>
                <a:gd name="connsiteX2" fmla="*/ 1894718 w 2526288"/>
                <a:gd name="connsiteY2" fmla="*/ 0 h 1186069"/>
                <a:gd name="connsiteX3" fmla="*/ 2526288 w 2526288"/>
                <a:gd name="connsiteY3" fmla="*/ 1186069 h 1186069"/>
                <a:gd name="connsiteX4" fmla="*/ 0 w 2526288"/>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88" h="1186069">
                  <a:moveTo>
                    <a:pt x="2526288" y="0"/>
                  </a:moveTo>
                  <a:lnTo>
                    <a:pt x="1894718" y="1186069"/>
                  </a:lnTo>
                  <a:lnTo>
                    <a:pt x="631570" y="1186069"/>
                  </a:lnTo>
                  <a:lnTo>
                    <a:pt x="0" y="0"/>
                  </a:lnTo>
                  <a:lnTo>
                    <a:pt x="2526288" y="0"/>
                  </a:lnTo>
                  <a:close/>
                </a:path>
              </a:pathLst>
            </a:custGeom>
            <a:solidFill>
              <a:srgbClr val="3D709B"/>
            </a:solidFill>
          </p:spPr>
          <p:style>
            <a:lnRef idx="2">
              <a:schemeClr val="lt1">
                <a:hueOff val="0"/>
                <a:satOff val="0"/>
                <a:lumOff val="0"/>
                <a:alphaOff val="0"/>
              </a:schemeClr>
            </a:lnRef>
            <a:fillRef idx="1">
              <a:schemeClr val="accent4">
                <a:hueOff val="108645"/>
                <a:satOff val="-1035"/>
                <a:lumOff val="10392"/>
                <a:alphaOff val="0"/>
              </a:schemeClr>
            </a:fillRef>
            <a:effectRef idx="0">
              <a:schemeClr val="accent4">
                <a:hueOff val="108645"/>
                <a:satOff val="-1035"/>
                <a:lumOff val="10392"/>
                <a:alphaOff val="0"/>
              </a:schemeClr>
            </a:effectRef>
            <a:fontRef idx="minor">
              <a:schemeClr val="lt1"/>
            </a:fontRef>
          </p:style>
          <p:txBody>
            <a:bodyPr spcFirstLastPara="0" vert="horz" wrap="square" lIns="467501" tIns="25400" rIns="467501" bIns="2540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Machine Learning</a:t>
              </a:r>
            </a:p>
          </p:txBody>
        </p:sp>
        <p:sp>
          <p:nvSpPr>
            <p:cNvPr id="13" name="Freeform: Shape 12">
              <a:extLst>
                <a:ext uri="{FF2B5EF4-FFF2-40B4-BE49-F238E27FC236}">
                  <a16:creationId xmlns:a16="http://schemas.microsoft.com/office/drawing/2014/main" id="{E0547E5C-6F32-4D39-9E0B-A600994967A9}"/>
                </a:ext>
              </a:extLst>
            </p:cNvPr>
            <p:cNvSpPr/>
            <p:nvPr/>
          </p:nvSpPr>
          <p:spPr>
            <a:xfrm>
              <a:off x="1613664" y="4115138"/>
              <a:ext cx="1263144" cy="1186070"/>
            </a:xfrm>
            <a:custGeom>
              <a:avLst/>
              <a:gdLst>
                <a:gd name="connsiteX0" fmla="*/ 0 w 1263144"/>
                <a:gd name="connsiteY0" fmla="*/ 1186069 h 1186069"/>
                <a:gd name="connsiteX1" fmla="*/ 631570 w 1263144"/>
                <a:gd name="connsiteY1" fmla="*/ 0 h 1186069"/>
                <a:gd name="connsiteX2" fmla="*/ 631574 w 1263144"/>
                <a:gd name="connsiteY2" fmla="*/ 0 h 1186069"/>
                <a:gd name="connsiteX3" fmla="*/ 1263144 w 1263144"/>
                <a:gd name="connsiteY3" fmla="*/ 1186069 h 1186069"/>
                <a:gd name="connsiteX4" fmla="*/ 0 w 1263144"/>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144" h="1186069">
                  <a:moveTo>
                    <a:pt x="1263144" y="0"/>
                  </a:moveTo>
                  <a:lnTo>
                    <a:pt x="631574" y="1186069"/>
                  </a:lnTo>
                  <a:lnTo>
                    <a:pt x="631570" y="1186069"/>
                  </a:lnTo>
                  <a:lnTo>
                    <a:pt x="0" y="0"/>
                  </a:lnTo>
                  <a:lnTo>
                    <a:pt x="1263144" y="0"/>
                  </a:lnTo>
                  <a:close/>
                </a:path>
              </a:pathLst>
            </a:custGeom>
            <a:solidFill>
              <a:srgbClr val="7AA1C2"/>
            </a:solidFill>
          </p:spPr>
          <p:style>
            <a:lnRef idx="2">
              <a:schemeClr val="lt1">
                <a:hueOff val="0"/>
                <a:satOff val="0"/>
                <a:lumOff val="0"/>
                <a:alphaOff val="0"/>
              </a:schemeClr>
            </a:lnRef>
            <a:fillRef idx="1">
              <a:schemeClr val="accent4">
                <a:hueOff val="217290"/>
                <a:satOff val="-2070"/>
                <a:lumOff val="20784"/>
                <a:alphaOff val="0"/>
              </a:schemeClr>
            </a:fillRef>
            <a:effectRef idx="0">
              <a:schemeClr val="accent4">
                <a:hueOff val="217290"/>
                <a:satOff val="-2070"/>
                <a:lumOff val="20784"/>
                <a:alphaOff val="0"/>
              </a:schemeClr>
            </a:effectRef>
            <a:fontRef idx="minor">
              <a:schemeClr val="lt1"/>
            </a:fontRef>
          </p:style>
          <p:txBody>
            <a:bodyPr spcFirstLastPara="0" vert="horz" wrap="square" lIns="15240" tIns="15240" rIns="15240" bIns="1524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Deep </a:t>
              </a:r>
            </a:p>
            <a:p>
              <a:pPr marL="0" lvl="0" indent="0" algn="ctr" defTabSz="533400">
                <a:lnSpc>
                  <a:spcPct val="90000"/>
                </a:lnSpc>
                <a:spcBef>
                  <a:spcPct val="0"/>
                </a:spcBef>
                <a:spcAft>
                  <a:spcPct val="35000"/>
                </a:spcAft>
                <a:buNone/>
              </a:pPr>
              <a:r>
                <a:rPr lang="en-US" sz="1200" kern="1200" dirty="0">
                  <a:solidFill>
                    <a:schemeClr val="bg1"/>
                  </a:solidFill>
                </a:rPr>
                <a:t>Learning</a:t>
              </a:r>
            </a:p>
            <a:p>
              <a:pPr marL="0" lvl="0" indent="0" algn="ctr" defTabSz="533400">
                <a:lnSpc>
                  <a:spcPct val="90000"/>
                </a:lnSpc>
                <a:spcBef>
                  <a:spcPct val="0"/>
                </a:spcBef>
                <a:spcAft>
                  <a:spcPct val="35000"/>
                </a:spcAft>
                <a:buNone/>
              </a:pPr>
              <a:endParaRPr lang="en-US" sz="2400" kern="1200" dirty="0">
                <a:solidFill>
                  <a:schemeClr val="bg1"/>
                </a:solidFill>
              </a:endParaRPr>
            </a:p>
          </p:txBody>
        </p:sp>
      </p:grpSp>
    </p:spTree>
    <p:extLst>
      <p:ext uri="{BB962C8B-B14F-4D97-AF65-F5344CB8AC3E}">
        <p14:creationId xmlns:p14="http://schemas.microsoft.com/office/powerpoint/2010/main" val="224102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F949-F7F5-410D-99E9-BC392D29B8A2}"/>
              </a:ext>
            </a:extLst>
          </p:cNvPr>
          <p:cNvSpPr>
            <a:spLocks noGrp="1"/>
          </p:cNvSpPr>
          <p:nvPr>
            <p:ph type="title"/>
          </p:nvPr>
        </p:nvSpPr>
        <p:spPr/>
        <p:txBody>
          <a:bodyPr>
            <a:normAutofit/>
          </a:bodyPr>
          <a:lstStyle/>
          <a:p>
            <a:r>
              <a:rPr lang="en-US" dirty="0">
                <a:solidFill>
                  <a:schemeClr val="bg1"/>
                </a:solidFill>
              </a:rPr>
              <a:t>Vector Researchers</a:t>
            </a:r>
            <a:endParaRPr lang="en-CA" strike="sngStrike" dirty="0">
              <a:solidFill>
                <a:schemeClr val="bg1"/>
              </a:solidFill>
            </a:endParaRPr>
          </a:p>
        </p:txBody>
      </p:sp>
      <p:sp>
        <p:nvSpPr>
          <p:cNvPr id="4" name="Slide Number Placeholder 3">
            <a:extLst>
              <a:ext uri="{FF2B5EF4-FFF2-40B4-BE49-F238E27FC236}">
                <a16:creationId xmlns:a16="http://schemas.microsoft.com/office/drawing/2014/main" id="{10CC47D4-98ED-4F3E-A2C5-D2320B57B786}"/>
              </a:ext>
            </a:extLst>
          </p:cNvPr>
          <p:cNvSpPr>
            <a:spLocks noGrp="1"/>
          </p:cNvSpPr>
          <p:nvPr>
            <p:ph type="sldNum" sz="quarter" idx="20"/>
          </p:nvPr>
        </p:nvSpPr>
        <p:spPr/>
        <p:txBody>
          <a:bodyPr/>
          <a:lstStyle/>
          <a:p>
            <a:fld id="{E97485E8-AFE8-4FE7-A447-612C8076BDAA}" type="slidenum">
              <a:rPr lang="en-CA" smtClean="0">
                <a:solidFill>
                  <a:schemeClr val="tx1">
                    <a:lumMod val="90000"/>
                    <a:lumOff val="10000"/>
                  </a:schemeClr>
                </a:solidFill>
              </a:rPr>
              <a:pPr/>
              <a:t>13</a:t>
            </a:fld>
            <a:endParaRPr lang="en-CA" dirty="0">
              <a:solidFill>
                <a:schemeClr val="tx1">
                  <a:lumMod val="90000"/>
                  <a:lumOff val="10000"/>
                </a:schemeClr>
              </a:solidFill>
            </a:endParaRPr>
          </a:p>
        </p:txBody>
      </p:sp>
      <p:pic>
        <p:nvPicPr>
          <p:cNvPr id="1026" name="Picture 2" descr="Geoffrey Hinton">
            <a:extLst>
              <a:ext uri="{FF2B5EF4-FFF2-40B4-BE49-F238E27FC236}">
                <a16:creationId xmlns:a16="http://schemas.microsoft.com/office/drawing/2014/main" id="{1388D53C-652D-4DF1-9208-76B6EA32FB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9965" y="1134628"/>
            <a:ext cx="942741"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chard Zemel">
            <a:extLst>
              <a:ext uri="{FF2B5EF4-FFF2-40B4-BE49-F238E27FC236}">
                <a16:creationId xmlns:a16="http://schemas.microsoft.com/office/drawing/2014/main" id="{3C2019C0-9A68-49A5-B93E-C320AFC64F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8118" y="1141266"/>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immy Ba">
            <a:extLst>
              <a:ext uri="{FF2B5EF4-FFF2-40B4-BE49-F238E27FC236}">
                <a16:creationId xmlns:a16="http://schemas.microsoft.com/office/drawing/2014/main" id="{19B6EB87-0522-4CD0-B530-5B52D5A761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3078" y="2589993"/>
            <a:ext cx="942741" cy="972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uan Felipe Carrasquilla">
            <a:extLst>
              <a:ext uri="{FF2B5EF4-FFF2-40B4-BE49-F238E27FC236}">
                <a16:creationId xmlns:a16="http://schemas.microsoft.com/office/drawing/2014/main" id="{C6F83FA9-1354-407C-A847-2A39B31599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94267" y="2612315"/>
            <a:ext cx="869164" cy="945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vid Duvenaud">
            <a:extLst>
              <a:ext uri="{FF2B5EF4-FFF2-40B4-BE49-F238E27FC236}">
                <a16:creationId xmlns:a16="http://schemas.microsoft.com/office/drawing/2014/main" id="{5F9FD6A4-52AD-491E-966D-135EC5436EE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97451" y="2595890"/>
            <a:ext cx="952532" cy="9525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urat Erdogdu">
            <a:extLst>
              <a:ext uri="{FF2B5EF4-FFF2-40B4-BE49-F238E27FC236}">
                <a16:creationId xmlns:a16="http://schemas.microsoft.com/office/drawing/2014/main" id="{BD6A985F-EDB3-4F42-BE75-F35996264B0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03451" y="2596954"/>
            <a:ext cx="920174" cy="9525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anja Fidler">
            <a:extLst>
              <a:ext uri="{FF2B5EF4-FFF2-40B4-BE49-F238E27FC236}">
                <a16:creationId xmlns:a16="http://schemas.microsoft.com/office/drawing/2014/main" id="{2929D391-3891-495F-A565-D843E4D4321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052764" y="2619222"/>
            <a:ext cx="945894" cy="9458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avid Fleet">
            <a:extLst>
              <a:ext uri="{FF2B5EF4-FFF2-40B4-BE49-F238E27FC236}">
                <a16:creationId xmlns:a16="http://schemas.microsoft.com/office/drawing/2014/main" id="{115510D3-73B3-4C86-B0AA-D0DDFFA5CCA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20055" y="3807296"/>
            <a:ext cx="940463" cy="9404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rendan Frey">
            <a:extLst>
              <a:ext uri="{FF2B5EF4-FFF2-40B4-BE49-F238E27FC236}">
                <a16:creationId xmlns:a16="http://schemas.microsoft.com/office/drawing/2014/main" id="{A6AA2F0E-8965-474E-B40C-284ACB15BAF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283078" y="3810515"/>
            <a:ext cx="942741"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arzyeh Ghassemi">
            <a:extLst>
              <a:ext uri="{FF2B5EF4-FFF2-40B4-BE49-F238E27FC236}">
                <a16:creationId xmlns:a16="http://schemas.microsoft.com/office/drawing/2014/main" id="{3EBB99F7-D44F-4EB6-B976-E727FDF4BA2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425879" y="381051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nna Goldenberg">
            <a:extLst>
              <a:ext uri="{FF2B5EF4-FFF2-40B4-BE49-F238E27FC236}">
                <a16:creationId xmlns:a16="http://schemas.microsoft.com/office/drawing/2014/main" id="{C7A2C2B4-CD5C-49F1-B035-AB08E34591D4}"/>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558306" y="3792740"/>
            <a:ext cx="941085" cy="94108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oger Grosse">
            <a:extLst>
              <a:ext uri="{FF2B5EF4-FFF2-40B4-BE49-F238E27FC236}">
                <a16:creationId xmlns:a16="http://schemas.microsoft.com/office/drawing/2014/main" id="{72F23F27-5185-4694-AD2B-4CF2397D660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697029" y="3793243"/>
            <a:ext cx="953376" cy="95337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lireza Makhzani">
            <a:extLst>
              <a:ext uri="{FF2B5EF4-FFF2-40B4-BE49-F238E27FC236}">
                <a16:creationId xmlns:a16="http://schemas.microsoft.com/office/drawing/2014/main" id="{5B4A8AAC-B81F-4D66-A429-9F57A5DD38B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867090" y="3780190"/>
            <a:ext cx="960012" cy="96001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Quaid Morris">
            <a:extLst>
              <a:ext uri="{FF2B5EF4-FFF2-40B4-BE49-F238E27FC236}">
                <a16:creationId xmlns:a16="http://schemas.microsoft.com/office/drawing/2014/main" id="{9587E496-83AB-4624-B246-37AA293AF42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993175" y="3788366"/>
            <a:ext cx="952196" cy="95219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ageev Oore">
            <a:extLst>
              <a:ext uri="{FF2B5EF4-FFF2-40B4-BE49-F238E27FC236}">
                <a16:creationId xmlns:a16="http://schemas.microsoft.com/office/drawing/2014/main" id="{E6C94068-88C3-469B-869A-9655E393F54C}"/>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48310" y="4986809"/>
            <a:ext cx="882428" cy="91530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scal Poupart">
            <a:extLst>
              <a:ext uri="{FF2B5EF4-FFF2-40B4-BE49-F238E27FC236}">
                <a16:creationId xmlns:a16="http://schemas.microsoft.com/office/drawing/2014/main" id="{93E88A3B-B530-4209-B08C-740D522C49F7}"/>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130743" y="4986809"/>
            <a:ext cx="879231" cy="90194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aniel Roy">
            <a:extLst>
              <a:ext uri="{FF2B5EF4-FFF2-40B4-BE49-F238E27FC236}">
                <a16:creationId xmlns:a16="http://schemas.microsoft.com/office/drawing/2014/main" id="{84B32DC1-458D-4FED-B228-37CC26A4F10D}"/>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3116323" y="4995584"/>
            <a:ext cx="882989" cy="88298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Frank Rudzicz">
            <a:extLst>
              <a:ext uri="{FF2B5EF4-FFF2-40B4-BE49-F238E27FC236}">
                <a16:creationId xmlns:a16="http://schemas.microsoft.com/office/drawing/2014/main" id="{C280AEC0-5928-48E2-ACB6-0484C257E59E}"/>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5093341" y="4994785"/>
            <a:ext cx="882989" cy="91207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Graham Taylor">
            <a:extLst>
              <a:ext uri="{FF2B5EF4-FFF2-40B4-BE49-F238E27FC236}">
                <a16:creationId xmlns:a16="http://schemas.microsoft.com/office/drawing/2014/main" id="{E130A844-4435-45AD-A287-92D753B0C69D}"/>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082679" y="4994785"/>
            <a:ext cx="893969" cy="89396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Raquel Urtasun">
            <a:extLst>
              <a:ext uri="{FF2B5EF4-FFF2-40B4-BE49-F238E27FC236}">
                <a16:creationId xmlns:a16="http://schemas.microsoft.com/office/drawing/2014/main" id="{0E01F0DE-5345-4D48-9AA9-A85092F0B8CA}"/>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7078417" y="4986809"/>
            <a:ext cx="901945" cy="901945"/>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38E8114C-55C1-41D9-8010-2E2F8FD4F174}"/>
              </a:ext>
            </a:extLst>
          </p:cNvPr>
          <p:cNvSpPr txBox="1"/>
          <p:nvPr/>
        </p:nvSpPr>
        <p:spPr>
          <a:xfrm>
            <a:off x="3079925" y="2133447"/>
            <a:ext cx="1656183" cy="369332"/>
          </a:xfrm>
          <a:prstGeom prst="rect">
            <a:avLst/>
          </a:prstGeom>
          <a:noFill/>
        </p:spPr>
        <p:txBody>
          <a:bodyPr wrap="square" rtlCol="0">
            <a:spAutoFit/>
          </a:bodyPr>
          <a:lstStyle/>
          <a:p>
            <a:pPr algn="ctr"/>
            <a:r>
              <a:rPr lang="en-US" sz="900" dirty="0">
                <a:solidFill>
                  <a:schemeClr val="tx1">
                    <a:lumMod val="90000"/>
                    <a:lumOff val="10000"/>
                  </a:schemeClr>
                </a:solidFill>
              </a:rPr>
              <a:t>Geoffrey Hinton</a:t>
            </a:r>
          </a:p>
          <a:p>
            <a:pPr algn="ctr"/>
            <a:r>
              <a:rPr lang="en-US" sz="900" dirty="0">
                <a:solidFill>
                  <a:schemeClr val="tx1">
                    <a:lumMod val="90000"/>
                    <a:lumOff val="10000"/>
                  </a:schemeClr>
                </a:solidFill>
              </a:rPr>
              <a:t>Chief Scientific Advisor</a:t>
            </a:r>
            <a:endParaRPr lang="en-CA" sz="900" dirty="0">
              <a:solidFill>
                <a:schemeClr val="tx1">
                  <a:lumMod val="90000"/>
                  <a:lumOff val="10000"/>
                </a:schemeClr>
              </a:solidFill>
            </a:endParaRPr>
          </a:p>
        </p:txBody>
      </p:sp>
      <p:sp>
        <p:nvSpPr>
          <p:cNvPr id="112" name="TextBox 111">
            <a:extLst>
              <a:ext uri="{FF2B5EF4-FFF2-40B4-BE49-F238E27FC236}">
                <a16:creationId xmlns:a16="http://schemas.microsoft.com/office/drawing/2014/main" id="{DAD06C23-640F-4B21-971B-83D95B64A971}"/>
              </a:ext>
            </a:extLst>
          </p:cNvPr>
          <p:cNvSpPr txBox="1"/>
          <p:nvPr/>
        </p:nvSpPr>
        <p:spPr>
          <a:xfrm>
            <a:off x="4448077" y="2133448"/>
            <a:ext cx="1656183" cy="369332"/>
          </a:xfrm>
          <a:prstGeom prst="rect">
            <a:avLst/>
          </a:prstGeom>
          <a:noFill/>
        </p:spPr>
        <p:txBody>
          <a:bodyPr wrap="square" rtlCol="0">
            <a:spAutoFit/>
          </a:bodyPr>
          <a:lstStyle/>
          <a:p>
            <a:pPr algn="ctr"/>
            <a:r>
              <a:rPr lang="en-US" sz="900" dirty="0">
                <a:solidFill>
                  <a:schemeClr val="tx1">
                    <a:lumMod val="90000"/>
                    <a:lumOff val="10000"/>
                  </a:schemeClr>
                </a:solidFill>
              </a:rPr>
              <a:t>Richard Zemel</a:t>
            </a:r>
          </a:p>
          <a:p>
            <a:pPr algn="ctr"/>
            <a:r>
              <a:rPr lang="en-US" sz="900" dirty="0">
                <a:solidFill>
                  <a:schemeClr val="tx1">
                    <a:lumMod val="90000"/>
                    <a:lumOff val="10000"/>
                  </a:schemeClr>
                </a:solidFill>
              </a:rPr>
              <a:t>Research Director</a:t>
            </a:r>
            <a:endParaRPr lang="en-CA" sz="900" dirty="0">
              <a:solidFill>
                <a:schemeClr val="tx1">
                  <a:lumMod val="90000"/>
                  <a:lumOff val="10000"/>
                </a:schemeClr>
              </a:solidFill>
            </a:endParaRPr>
          </a:p>
        </p:txBody>
      </p:sp>
      <p:sp>
        <p:nvSpPr>
          <p:cNvPr id="118" name="TextBox 117">
            <a:extLst>
              <a:ext uri="{FF2B5EF4-FFF2-40B4-BE49-F238E27FC236}">
                <a16:creationId xmlns:a16="http://schemas.microsoft.com/office/drawing/2014/main" id="{1D61EAD3-6B9F-4755-854E-0A7609072E8D}"/>
              </a:ext>
            </a:extLst>
          </p:cNvPr>
          <p:cNvSpPr txBox="1"/>
          <p:nvPr/>
        </p:nvSpPr>
        <p:spPr>
          <a:xfrm>
            <a:off x="179511" y="4723307"/>
            <a:ext cx="8964489" cy="230832"/>
          </a:xfrm>
          <a:prstGeom prst="rect">
            <a:avLst/>
          </a:prstGeom>
          <a:noFill/>
        </p:spPr>
        <p:txBody>
          <a:bodyPr wrap="square" rtlCol="0">
            <a:spAutoFit/>
          </a:bodyPr>
          <a:lstStyle/>
          <a:p>
            <a:r>
              <a:rPr lang="en-US" sz="900" dirty="0">
                <a:solidFill>
                  <a:schemeClr val="tx1">
                    <a:lumMod val="90000"/>
                    <a:lumOff val="10000"/>
                  </a:schemeClr>
                </a:solidFill>
              </a:rPr>
              <a:t>David Fleet                 Brendan Frey           Marzyeh Ghassemi      Anna Goldenberg           Roger Grosse            Alireza Makhzani          Quaid Morris            Sara </a:t>
            </a:r>
            <a:r>
              <a:rPr lang="en-US" sz="900" dirty="0" err="1">
                <a:solidFill>
                  <a:schemeClr val="tx1">
                    <a:lumMod val="90000"/>
                    <a:lumOff val="10000"/>
                  </a:schemeClr>
                </a:solidFill>
              </a:rPr>
              <a:t>Mostafavi</a:t>
            </a:r>
            <a:endParaRPr lang="en-CA" sz="900" dirty="0">
              <a:solidFill>
                <a:schemeClr val="tx1">
                  <a:lumMod val="90000"/>
                  <a:lumOff val="10000"/>
                </a:schemeClr>
              </a:solidFill>
            </a:endParaRPr>
          </a:p>
        </p:txBody>
      </p:sp>
      <p:sp>
        <p:nvSpPr>
          <p:cNvPr id="125" name="TextBox 124">
            <a:extLst>
              <a:ext uri="{FF2B5EF4-FFF2-40B4-BE49-F238E27FC236}">
                <a16:creationId xmlns:a16="http://schemas.microsoft.com/office/drawing/2014/main" id="{20CBBC1B-E964-450C-A274-7F98A6216149}"/>
              </a:ext>
            </a:extLst>
          </p:cNvPr>
          <p:cNvSpPr txBox="1"/>
          <p:nvPr/>
        </p:nvSpPr>
        <p:spPr>
          <a:xfrm>
            <a:off x="1266638" y="3523948"/>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 </a:t>
            </a:r>
            <a:endParaRPr lang="en-CA" sz="900" dirty="0">
              <a:solidFill>
                <a:schemeClr val="tx1">
                  <a:lumMod val="90000"/>
                  <a:lumOff val="10000"/>
                </a:schemeClr>
              </a:solidFill>
            </a:endParaRPr>
          </a:p>
        </p:txBody>
      </p:sp>
      <p:sp>
        <p:nvSpPr>
          <p:cNvPr id="3" name="TextBox 2">
            <a:extLst>
              <a:ext uri="{FF2B5EF4-FFF2-40B4-BE49-F238E27FC236}">
                <a16:creationId xmlns:a16="http://schemas.microsoft.com/office/drawing/2014/main" id="{1DA14787-6F0A-4139-B6E3-E5EAD0B5529A}"/>
              </a:ext>
            </a:extLst>
          </p:cNvPr>
          <p:cNvSpPr txBox="1"/>
          <p:nvPr/>
        </p:nvSpPr>
        <p:spPr>
          <a:xfrm>
            <a:off x="3851920" y="6237312"/>
            <a:ext cx="4680520" cy="461665"/>
          </a:xfrm>
          <a:prstGeom prst="rect">
            <a:avLst/>
          </a:prstGeom>
          <a:noFill/>
        </p:spPr>
        <p:txBody>
          <a:bodyPr wrap="square" rtlCol="0">
            <a:spAutoFit/>
          </a:bodyPr>
          <a:lstStyle/>
          <a:p>
            <a:pPr algn="r"/>
            <a:r>
              <a:rPr lang="en-US" sz="1200" dirty="0">
                <a:solidFill>
                  <a:schemeClr val="tx1">
                    <a:lumMod val="90000"/>
                    <a:lumOff val="10000"/>
                  </a:schemeClr>
                </a:solidFill>
                <a:latin typeface="Calibri" panose="020F0502020204030204" pitchFamily="34" charset="0"/>
                <a:cs typeface="Calibri" panose="020F0502020204030204" pitchFamily="34" charset="0"/>
              </a:rPr>
              <a:t>Over the next few years it is expected that Vector will grow to include several hundred researchers, students, engineers and others.</a:t>
            </a:r>
            <a:endParaRPr lang="en-CA" sz="1200"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C4C58C4-F62A-4880-8A2A-A7B9AAC765C1}"/>
              </a:ext>
            </a:extLst>
          </p:cNvPr>
          <p:cNvPicPr>
            <a:picLocks noChangeAspect="1"/>
          </p:cNvPicPr>
          <p:nvPr/>
        </p:nvPicPr>
        <p:blipFill>
          <a:blip r:embed="rId22"/>
          <a:stretch>
            <a:fillRect/>
          </a:stretch>
        </p:blipFill>
        <p:spPr>
          <a:xfrm>
            <a:off x="7039002" y="2599307"/>
            <a:ext cx="815511" cy="942741"/>
          </a:xfrm>
          <a:prstGeom prst="rect">
            <a:avLst/>
          </a:prstGeom>
        </p:spPr>
      </p:pic>
      <p:pic>
        <p:nvPicPr>
          <p:cNvPr id="7" name="Picture 2" descr="Photo of AlÃ¡n Aspuru-Guzik">
            <a:extLst>
              <a:ext uri="{FF2B5EF4-FFF2-40B4-BE49-F238E27FC236}">
                <a16:creationId xmlns:a16="http://schemas.microsoft.com/office/drawing/2014/main" id="{C031E39D-B95C-4298-BAF2-A9765126B06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0055" y="2591203"/>
            <a:ext cx="958951" cy="9589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83F743-7009-47B3-9385-BE9E0977FACA}"/>
              </a:ext>
            </a:extLst>
          </p:cNvPr>
          <p:cNvSpPr txBox="1"/>
          <p:nvPr/>
        </p:nvSpPr>
        <p:spPr>
          <a:xfrm>
            <a:off x="38410" y="3516792"/>
            <a:ext cx="8924293" cy="907941"/>
          </a:xfrm>
          <a:prstGeom prst="rect">
            <a:avLst/>
          </a:prstGeom>
          <a:noFill/>
        </p:spPr>
        <p:txBody>
          <a:bodyPr wrap="square" rtlCol="0">
            <a:spAutoFit/>
          </a:bodyPr>
          <a:lstStyle/>
          <a:p>
            <a:r>
              <a:rPr lang="en-CA" sz="900" dirty="0" err="1"/>
              <a:t>Alán</a:t>
            </a:r>
            <a:r>
              <a:rPr lang="en-CA" sz="900" dirty="0"/>
              <a:t> </a:t>
            </a:r>
            <a:r>
              <a:rPr lang="en-CA" sz="900" dirty="0" err="1"/>
              <a:t>Aspuru-Guzik</a:t>
            </a:r>
            <a:r>
              <a:rPr lang="en-CA" sz="900" dirty="0"/>
              <a:t>             Jimmy Ba                Shai Ben-David          </a:t>
            </a:r>
            <a:r>
              <a:rPr lang="en-US" sz="900" dirty="0">
                <a:solidFill>
                  <a:schemeClr val="tx1">
                    <a:lumMod val="90000"/>
                    <a:lumOff val="10000"/>
                  </a:schemeClr>
                </a:solidFill>
              </a:rPr>
              <a:t>Juan Carrasquilla        David Duvenaud            Murat Erdogdu    </a:t>
            </a:r>
            <a:r>
              <a:rPr lang="en-CA" sz="800" dirty="0"/>
              <a:t>Amir-massoud Farahmand     </a:t>
            </a:r>
            <a:r>
              <a:rPr lang="en-US" sz="900" dirty="0">
                <a:solidFill>
                  <a:schemeClr val="tx1">
                    <a:lumMod val="90000"/>
                    <a:lumOff val="10000"/>
                  </a:schemeClr>
                </a:solidFill>
              </a:rPr>
              <a:t>Sanja Fidler</a:t>
            </a:r>
            <a:endParaRPr lang="en-CA" sz="900" dirty="0">
              <a:solidFill>
                <a:schemeClr val="tx1">
                  <a:lumMod val="90000"/>
                  <a:lumOff val="10000"/>
                </a:schemeClr>
              </a:solidFill>
            </a:endParaRPr>
          </a:p>
          <a:p>
            <a:endParaRPr lang="en-CA" sz="800" dirty="0"/>
          </a:p>
          <a:p>
            <a:endParaRPr lang="en-CA" sz="900" dirty="0">
              <a:solidFill>
                <a:schemeClr val="tx1">
                  <a:lumMod val="90000"/>
                  <a:lumOff val="10000"/>
                </a:schemeClr>
              </a:solidFill>
            </a:endParaRPr>
          </a:p>
          <a:p>
            <a:endParaRPr lang="en-CA" sz="900" dirty="0">
              <a:solidFill>
                <a:schemeClr val="tx1">
                  <a:lumMod val="90000"/>
                  <a:lumOff val="10000"/>
                </a:schemeClr>
              </a:solidFill>
            </a:endParaRPr>
          </a:p>
          <a:p>
            <a:endParaRPr lang="en-CA" sz="900" dirty="0">
              <a:solidFill>
                <a:schemeClr val="tx1">
                  <a:lumMod val="90000"/>
                  <a:lumOff val="10000"/>
                </a:schemeClr>
              </a:solidFill>
            </a:endParaRPr>
          </a:p>
          <a:p>
            <a:endParaRPr lang="en-CA" sz="900" dirty="0"/>
          </a:p>
        </p:txBody>
      </p:sp>
      <p:pic>
        <p:nvPicPr>
          <p:cNvPr id="10" name="Picture 9" descr="A person wearing glasses posing for the camera&#10;&#10;Description automatically generated">
            <a:extLst>
              <a:ext uri="{FF2B5EF4-FFF2-40B4-BE49-F238E27FC236}">
                <a16:creationId xmlns:a16="http://schemas.microsoft.com/office/drawing/2014/main" id="{B96BC98D-09FE-48BF-8AE0-2395B0701B5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430833" y="2567657"/>
            <a:ext cx="958420" cy="994632"/>
          </a:xfrm>
          <a:prstGeom prst="rect">
            <a:avLst/>
          </a:prstGeom>
        </p:spPr>
      </p:pic>
      <p:pic>
        <p:nvPicPr>
          <p:cNvPr id="11" name="Picture 2" descr="Photo of Sara Mostafavi">
            <a:extLst>
              <a:ext uri="{FF2B5EF4-FFF2-40B4-BE49-F238E27FC236}">
                <a16:creationId xmlns:a16="http://schemas.microsoft.com/office/drawing/2014/main" id="{51CA4A5F-B62C-4538-A729-656D41B9F65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072276" y="3787287"/>
            <a:ext cx="951990" cy="9519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hoto of Nicolas Papernot">
            <a:extLst>
              <a:ext uri="{FF2B5EF4-FFF2-40B4-BE49-F238E27FC236}">
                <a16:creationId xmlns:a16="http://schemas.microsoft.com/office/drawing/2014/main" id="{A6DDF254-9056-4DD4-9FA2-6EA82675ACB0}"/>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31491" y="4987770"/>
            <a:ext cx="890803" cy="9019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hoto of Leonid Sigal">
            <a:extLst>
              <a:ext uri="{FF2B5EF4-FFF2-40B4-BE49-F238E27FC236}">
                <a16:creationId xmlns:a16="http://schemas.microsoft.com/office/drawing/2014/main" id="{70CB3CC1-B0C8-4D2F-8FE7-DAF345E244C0}"/>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86921" y="4988427"/>
            <a:ext cx="888527" cy="9120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Photo of Bo Wang">
            <a:extLst>
              <a:ext uri="{FF2B5EF4-FFF2-40B4-BE49-F238E27FC236}">
                <a16:creationId xmlns:a16="http://schemas.microsoft.com/office/drawing/2014/main" id="{5CFC8C9A-0147-4901-A40E-54E4BACDC56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078735" y="4994785"/>
            <a:ext cx="891764" cy="9019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880350A-E6F8-47EF-BF90-DEBE61A6B21E}"/>
              </a:ext>
            </a:extLst>
          </p:cNvPr>
          <p:cNvSpPr txBox="1"/>
          <p:nvPr/>
        </p:nvSpPr>
        <p:spPr>
          <a:xfrm>
            <a:off x="125029" y="5878573"/>
            <a:ext cx="9144000" cy="230832"/>
          </a:xfrm>
          <a:prstGeom prst="rect">
            <a:avLst/>
          </a:prstGeom>
          <a:noFill/>
        </p:spPr>
        <p:txBody>
          <a:bodyPr wrap="square" rtlCol="0">
            <a:spAutoFit/>
          </a:bodyPr>
          <a:lstStyle/>
          <a:p>
            <a:r>
              <a:rPr lang="en-CA" sz="900" dirty="0">
                <a:solidFill>
                  <a:srgbClr val="292934"/>
                </a:solidFill>
                <a:latin typeface="Arial" panose="020B0604020202020204" pitchFamily="34" charset="0"/>
              </a:rPr>
              <a:t>Sageev Oore        Nicolas </a:t>
            </a:r>
            <a:r>
              <a:rPr lang="en-CA" sz="900" dirty="0" err="1">
                <a:solidFill>
                  <a:srgbClr val="292934"/>
                </a:solidFill>
                <a:latin typeface="Arial" panose="020B0604020202020204" pitchFamily="34" charset="0"/>
              </a:rPr>
              <a:t>Papernot</a:t>
            </a:r>
            <a:r>
              <a:rPr lang="en-CA" sz="900" dirty="0">
                <a:solidFill>
                  <a:srgbClr val="292934"/>
                </a:solidFill>
                <a:latin typeface="Arial" panose="020B0604020202020204" pitchFamily="34" charset="0"/>
              </a:rPr>
              <a:t>     Pascal Poupart          Daniel Roy           Frank Rudzicz          Leonid </a:t>
            </a:r>
            <a:r>
              <a:rPr lang="en-CA" sz="900" dirty="0" err="1">
                <a:solidFill>
                  <a:srgbClr val="292934"/>
                </a:solidFill>
                <a:latin typeface="Arial" panose="020B0604020202020204" pitchFamily="34" charset="0"/>
              </a:rPr>
              <a:t>Sigal</a:t>
            </a:r>
            <a:r>
              <a:rPr lang="en-CA" sz="900" dirty="0">
                <a:solidFill>
                  <a:srgbClr val="292934"/>
                </a:solidFill>
                <a:latin typeface="Arial" panose="020B0604020202020204" pitchFamily="34" charset="0"/>
              </a:rPr>
              <a:t>         Graham Taylor       Raquel Urtasun            Bo Wang </a:t>
            </a:r>
            <a:endParaRPr lang="en-CA" sz="900" dirty="0"/>
          </a:p>
        </p:txBody>
      </p:sp>
      <p:pic>
        <p:nvPicPr>
          <p:cNvPr id="56" name="Picture 36" descr="Frank Rudzicz">
            <a:extLst>
              <a:ext uri="{FF2B5EF4-FFF2-40B4-BE49-F238E27FC236}">
                <a16:creationId xmlns:a16="http://schemas.microsoft.com/office/drawing/2014/main" id="{64F9AB05-5416-4F6E-BB85-647C59B0FE37}"/>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4103286" y="4999186"/>
            <a:ext cx="882989" cy="91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38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33C5-6E0A-4C8B-8949-085F6B84B6D2}"/>
              </a:ext>
            </a:extLst>
          </p:cNvPr>
          <p:cNvSpPr>
            <a:spLocks noGrp="1"/>
          </p:cNvSpPr>
          <p:nvPr>
            <p:ph type="title"/>
          </p:nvPr>
        </p:nvSpPr>
        <p:spPr/>
        <p:txBody>
          <a:bodyPr/>
          <a:lstStyle/>
          <a:p>
            <a:r>
              <a:rPr lang="en-US" dirty="0"/>
              <a:t>Appointments and Affiliations</a:t>
            </a:r>
            <a:endParaRPr lang="en-CA" dirty="0"/>
          </a:p>
        </p:txBody>
      </p:sp>
      <p:sp>
        <p:nvSpPr>
          <p:cNvPr id="3" name="Content Placeholder 2">
            <a:extLst>
              <a:ext uri="{FF2B5EF4-FFF2-40B4-BE49-F238E27FC236}">
                <a16:creationId xmlns:a16="http://schemas.microsoft.com/office/drawing/2014/main" id="{E2FFDA54-EA50-42DF-8444-8B374C271281}"/>
              </a:ext>
            </a:extLst>
          </p:cNvPr>
          <p:cNvSpPr>
            <a:spLocks noGrp="1"/>
          </p:cNvSpPr>
          <p:nvPr>
            <p:ph idx="1"/>
          </p:nvPr>
        </p:nvSpPr>
        <p:spPr>
          <a:xfrm>
            <a:off x="179512" y="1180934"/>
            <a:ext cx="8784976" cy="4824536"/>
          </a:xfrm>
        </p:spPr>
        <p:txBody>
          <a:bodyPr>
            <a:normAutofit/>
          </a:bodyPr>
          <a:lstStyle/>
          <a:p>
            <a:r>
              <a:rPr lang="en-US" sz="2000" dirty="0"/>
              <a:t>Vector researchers have appointments in several Canadian institutions.</a:t>
            </a:r>
            <a:endParaRPr lang="en-CA" sz="2000" dirty="0"/>
          </a:p>
          <a:p>
            <a:pPr>
              <a:spcBef>
                <a:spcPts val="0"/>
              </a:spcBef>
              <a:spcAft>
                <a:spcPts val="0"/>
              </a:spcAft>
            </a:pPr>
            <a:r>
              <a:rPr lang="en-US" sz="2000" dirty="0"/>
              <a:t>Vector will expand its collaborative network with affiliates from Canadian universities, institutions, and industry, as well as students who are enthusiastic about sharing and gaining expertise.</a:t>
            </a:r>
            <a:endParaRPr lang="en-CA" sz="2000" dirty="0"/>
          </a:p>
          <a:p>
            <a:endParaRPr lang="en-CA" dirty="0"/>
          </a:p>
        </p:txBody>
      </p:sp>
      <p:sp>
        <p:nvSpPr>
          <p:cNvPr id="4" name="Slide Number Placeholder 3">
            <a:extLst>
              <a:ext uri="{FF2B5EF4-FFF2-40B4-BE49-F238E27FC236}">
                <a16:creationId xmlns:a16="http://schemas.microsoft.com/office/drawing/2014/main" id="{03D0556B-D56A-48AB-9836-CA9F2A10749B}"/>
              </a:ext>
            </a:extLst>
          </p:cNvPr>
          <p:cNvSpPr>
            <a:spLocks noGrp="1"/>
          </p:cNvSpPr>
          <p:nvPr>
            <p:ph type="sldNum" sz="quarter" idx="20"/>
          </p:nvPr>
        </p:nvSpPr>
        <p:spPr/>
        <p:txBody>
          <a:bodyPr/>
          <a:lstStyle/>
          <a:p>
            <a:fld id="{E97485E8-AFE8-4FE7-A447-612C8076BDAA}" type="slidenum">
              <a:rPr lang="en-CA" smtClean="0"/>
              <a:pPr/>
              <a:t>14</a:t>
            </a:fld>
            <a:endParaRPr lang="en-CA" dirty="0"/>
          </a:p>
        </p:txBody>
      </p:sp>
      <p:grpSp>
        <p:nvGrpSpPr>
          <p:cNvPr id="5" name="Group 4">
            <a:extLst>
              <a:ext uri="{FF2B5EF4-FFF2-40B4-BE49-F238E27FC236}">
                <a16:creationId xmlns:a16="http://schemas.microsoft.com/office/drawing/2014/main" id="{63DB7D8E-4670-4AEA-BC88-FE1F74621738}"/>
              </a:ext>
            </a:extLst>
          </p:cNvPr>
          <p:cNvGrpSpPr/>
          <p:nvPr/>
        </p:nvGrpSpPr>
        <p:grpSpPr>
          <a:xfrm>
            <a:off x="281534" y="2835222"/>
            <a:ext cx="5802634" cy="2970042"/>
            <a:chOff x="-44696" y="2909828"/>
            <a:chExt cx="7383766" cy="3553023"/>
          </a:xfrm>
        </p:grpSpPr>
        <p:sp>
          <p:nvSpPr>
            <p:cNvPr id="12" name="Rectangle 11">
              <a:extLst>
                <a:ext uri="{FF2B5EF4-FFF2-40B4-BE49-F238E27FC236}">
                  <a16:creationId xmlns:a16="http://schemas.microsoft.com/office/drawing/2014/main" id="{E14CAD66-8345-4B71-BF67-E6D18A278786}"/>
                </a:ext>
              </a:extLst>
            </p:cNvPr>
            <p:cNvSpPr/>
            <p:nvPr/>
          </p:nvSpPr>
          <p:spPr>
            <a:xfrm>
              <a:off x="2595269" y="2909828"/>
              <a:ext cx="4743801" cy="3553023"/>
            </a:xfrm>
            <a:prstGeom prst="rect">
              <a:avLst/>
            </a:prstGeom>
            <a:solidFill>
              <a:schemeClr val="bg1">
                <a:lumMod val="95000"/>
              </a:schemeClr>
            </a:solidFill>
          </p:spPr>
          <p:txBody>
            <a:bodyPr wrap="square">
              <a:spAutoFit/>
            </a:bodyPr>
            <a:lstStyle/>
            <a:p>
              <a:r>
                <a:rPr lang="en-US" sz="1400" i="1" dirty="0">
                  <a:latin typeface="Calibri" panose="020F0502020204030204" pitchFamily="34" charset="0"/>
                  <a:cs typeface="Calibri" panose="020F0502020204030204" pitchFamily="34" charset="0"/>
                </a:rPr>
                <a:t> “Here in Canada, and especially in Toronto, we have a strong history of research in machine learning and deep learning. With the Vector Institute, we are building on those strengths and seizing a moment in which top talent and businesses want to come to Canada to advance artificial intelligence. As Research Director, my top priority since Vector’s launch has and continues to be to build a talented, collaborative team. I am thrilled that we are continuing to grow a diverse team of faculty committed to making Vector a global leader in AI.”</a:t>
              </a:r>
            </a:p>
            <a:p>
              <a:pPr>
                <a:spcBef>
                  <a:spcPts val="600"/>
                </a:spcBef>
              </a:pPr>
              <a:r>
                <a:rPr lang="en-US" sz="1400" i="1" dirty="0">
                  <a:latin typeface="Calibri" panose="020F0502020204030204" pitchFamily="34" charset="0"/>
                  <a:cs typeface="Calibri" panose="020F0502020204030204" pitchFamily="34" charset="0"/>
                </a:rPr>
                <a:t>- Richard Zemel, Research Director</a:t>
              </a:r>
            </a:p>
          </p:txBody>
        </p:sp>
        <p:pic>
          <p:nvPicPr>
            <p:cNvPr id="11" name="Picture 10" descr="A group of people standing in a room&#10;&#10;Description generated with very high confidence">
              <a:extLst>
                <a:ext uri="{FF2B5EF4-FFF2-40B4-BE49-F238E27FC236}">
                  <a16:creationId xmlns:a16="http://schemas.microsoft.com/office/drawing/2014/main" id="{693163A7-A6F1-423B-969E-649CDFDF44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50" r="39301" b="515"/>
            <a:stretch/>
          </p:blipFill>
          <p:spPr>
            <a:xfrm>
              <a:off x="-44696" y="2920424"/>
              <a:ext cx="2639965" cy="3540158"/>
            </a:xfrm>
            <a:prstGeom prst="rect">
              <a:avLst/>
            </a:prstGeom>
          </p:spPr>
        </p:pic>
      </p:grpSp>
      <p:sp>
        <p:nvSpPr>
          <p:cNvPr id="13" name="TextBox 12">
            <a:extLst>
              <a:ext uri="{FF2B5EF4-FFF2-40B4-BE49-F238E27FC236}">
                <a16:creationId xmlns:a16="http://schemas.microsoft.com/office/drawing/2014/main" id="{A10BCA40-5DFE-4AEC-9345-2F5F2C5527A9}"/>
              </a:ext>
            </a:extLst>
          </p:cNvPr>
          <p:cNvSpPr txBox="1"/>
          <p:nvPr/>
        </p:nvSpPr>
        <p:spPr>
          <a:xfrm>
            <a:off x="6444208" y="3112198"/>
            <a:ext cx="2187050" cy="2459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u="sng" dirty="0">
                <a:solidFill>
                  <a:schemeClr val="tx1">
                    <a:lumMod val="90000"/>
                    <a:lumOff val="10000"/>
                  </a:schemeClr>
                </a:solidFill>
                <a:latin typeface="Calibri" panose="020F0502020204030204" pitchFamily="34" charset="0"/>
                <a:cs typeface="Calibri" panose="020F0502020204030204" pitchFamily="34" charset="0"/>
              </a:rPr>
              <a:t>Research Affiliations</a:t>
            </a:r>
          </a:p>
          <a:p>
            <a:pPr algn="ctr">
              <a:lnSpc>
                <a:spcPct val="107000"/>
              </a:lnSpc>
              <a:spcBef>
                <a:spcPts val="600"/>
              </a:spcBef>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Toronto</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Dalhousie University</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Guelph</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McMaster University</a:t>
            </a: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Peter </a:t>
            </a:r>
            <a:r>
              <a:rPr lang="en-US" sz="1400" dirty="0" err="1">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Munk</a:t>
            </a: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 Cardiac Centre</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SickKids Research</a:t>
            </a:r>
          </a:p>
          <a:p>
            <a:pPr lvl="0" algn="ctr">
              <a:lnSpc>
                <a:spcPct val="107000"/>
              </a:lnSpc>
              <a:spcAft>
                <a:spcPts val="0"/>
              </a:spcAft>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Waterloo </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Western University</a:t>
            </a:r>
          </a:p>
          <a:p>
            <a:pPr lvl="0"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York University</a:t>
            </a:r>
          </a:p>
        </p:txBody>
      </p:sp>
    </p:spTree>
    <p:extLst>
      <p:ext uri="{BB962C8B-B14F-4D97-AF65-F5344CB8AC3E}">
        <p14:creationId xmlns:p14="http://schemas.microsoft.com/office/powerpoint/2010/main" val="299629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229B-ED05-46AE-9A46-A26B745DE21E}"/>
              </a:ext>
            </a:extLst>
          </p:cNvPr>
          <p:cNvSpPr>
            <a:spLocks noGrp="1"/>
          </p:cNvSpPr>
          <p:nvPr>
            <p:ph type="title"/>
          </p:nvPr>
        </p:nvSpPr>
        <p:spPr/>
        <p:txBody>
          <a:bodyPr/>
          <a:lstStyle/>
          <a:p>
            <a:r>
              <a:rPr lang="en-US" dirty="0"/>
              <a:t>Pure and Applied Research</a:t>
            </a:r>
            <a:endParaRPr lang="en-CA" dirty="0"/>
          </a:p>
        </p:txBody>
      </p:sp>
      <p:sp>
        <p:nvSpPr>
          <p:cNvPr id="3" name="Content Placeholder 2">
            <a:extLst>
              <a:ext uri="{FF2B5EF4-FFF2-40B4-BE49-F238E27FC236}">
                <a16:creationId xmlns:a16="http://schemas.microsoft.com/office/drawing/2014/main" id="{BF030988-02E5-4AEE-99A7-05AE5D532E3B}"/>
              </a:ext>
            </a:extLst>
          </p:cNvPr>
          <p:cNvSpPr>
            <a:spLocks noGrp="1"/>
          </p:cNvSpPr>
          <p:nvPr>
            <p:ph idx="1"/>
          </p:nvPr>
        </p:nvSpPr>
        <p:spPr>
          <a:xfrm>
            <a:off x="179512" y="1180934"/>
            <a:ext cx="8784976" cy="1239954"/>
          </a:xfrm>
        </p:spPr>
        <p:txBody>
          <a:bodyPr>
            <a:normAutofit/>
          </a:bodyPr>
          <a:lstStyle/>
          <a:p>
            <a:r>
              <a:rPr lang="en-US" sz="2000" dirty="0"/>
              <a:t>Our researchers are part of a vibrant community, working across disciplines on curiosity-driven and applied research. They’re at the leading edge of deep learning and machine learning in many areas.</a:t>
            </a:r>
          </a:p>
        </p:txBody>
      </p:sp>
      <p:sp>
        <p:nvSpPr>
          <p:cNvPr id="4" name="Slide Number Placeholder 3">
            <a:extLst>
              <a:ext uri="{FF2B5EF4-FFF2-40B4-BE49-F238E27FC236}">
                <a16:creationId xmlns:a16="http://schemas.microsoft.com/office/drawing/2014/main" id="{66FFF821-DFCB-41BB-93F7-30A9C91AE046}"/>
              </a:ext>
            </a:extLst>
          </p:cNvPr>
          <p:cNvSpPr>
            <a:spLocks noGrp="1"/>
          </p:cNvSpPr>
          <p:nvPr>
            <p:ph type="sldNum" sz="quarter" idx="20"/>
          </p:nvPr>
        </p:nvSpPr>
        <p:spPr/>
        <p:txBody>
          <a:bodyPr/>
          <a:lstStyle/>
          <a:p>
            <a:fld id="{E97485E8-AFE8-4FE7-A447-612C8076BDAA}" type="slidenum">
              <a:rPr lang="en-CA" smtClean="0"/>
              <a:pPr/>
              <a:t>15</a:t>
            </a:fld>
            <a:endParaRPr lang="en-CA" dirty="0"/>
          </a:p>
        </p:txBody>
      </p:sp>
      <p:pic>
        <p:nvPicPr>
          <p:cNvPr id="9" name="Picture 8">
            <a:extLst>
              <a:ext uri="{FF2B5EF4-FFF2-40B4-BE49-F238E27FC236}">
                <a16:creationId xmlns:a16="http://schemas.microsoft.com/office/drawing/2014/main" id="{3EECE263-A451-40B5-93D7-EA83E4B17249}"/>
              </a:ext>
            </a:extLst>
          </p:cNvPr>
          <p:cNvPicPr>
            <a:picLocks noChangeAspect="1"/>
          </p:cNvPicPr>
          <p:nvPr/>
        </p:nvPicPr>
        <p:blipFill rotWithShape="1">
          <a:blip r:embed="rId2"/>
          <a:srcRect l="52362" t="43000" r="19288" b="29001"/>
          <a:stretch/>
        </p:blipFill>
        <p:spPr>
          <a:xfrm>
            <a:off x="323528" y="2812577"/>
            <a:ext cx="4220307" cy="2344615"/>
          </a:xfrm>
          <a:prstGeom prst="rect">
            <a:avLst/>
          </a:prstGeom>
        </p:spPr>
      </p:pic>
      <p:grpSp>
        <p:nvGrpSpPr>
          <p:cNvPr id="11" name="Group 10">
            <a:extLst>
              <a:ext uri="{FF2B5EF4-FFF2-40B4-BE49-F238E27FC236}">
                <a16:creationId xmlns:a16="http://schemas.microsoft.com/office/drawing/2014/main" id="{5D6ADF63-75D2-412E-B80A-8BDC949B90A9}"/>
              </a:ext>
            </a:extLst>
          </p:cNvPr>
          <p:cNvGrpSpPr/>
          <p:nvPr/>
        </p:nvGrpSpPr>
        <p:grpSpPr>
          <a:xfrm>
            <a:off x="4499992" y="3140968"/>
            <a:ext cx="4079341" cy="1728192"/>
            <a:chOff x="4639448" y="3356992"/>
            <a:chExt cx="3820984" cy="1584176"/>
          </a:xfrm>
        </p:grpSpPr>
        <p:pic>
          <p:nvPicPr>
            <p:cNvPr id="7" name="Picture 6">
              <a:extLst>
                <a:ext uri="{FF2B5EF4-FFF2-40B4-BE49-F238E27FC236}">
                  <a16:creationId xmlns:a16="http://schemas.microsoft.com/office/drawing/2014/main" id="{F6DC44DA-AC03-48A5-8188-6D4F283AC474}"/>
                </a:ext>
              </a:extLst>
            </p:cNvPr>
            <p:cNvPicPr>
              <a:picLocks noChangeAspect="1"/>
            </p:cNvPicPr>
            <p:nvPr/>
          </p:nvPicPr>
          <p:blipFill rotWithShape="1">
            <a:blip r:embed="rId3"/>
            <a:srcRect l="50864" t="42995" r="22929" b="37688"/>
            <a:stretch/>
          </p:blipFill>
          <p:spPr>
            <a:xfrm>
              <a:off x="4639448" y="3356992"/>
              <a:ext cx="3820984" cy="1584176"/>
            </a:xfrm>
            <a:prstGeom prst="rect">
              <a:avLst/>
            </a:prstGeom>
          </p:spPr>
        </p:pic>
        <p:pic>
          <p:nvPicPr>
            <p:cNvPr id="10" name="Picture 9">
              <a:extLst>
                <a:ext uri="{FF2B5EF4-FFF2-40B4-BE49-F238E27FC236}">
                  <a16:creationId xmlns:a16="http://schemas.microsoft.com/office/drawing/2014/main" id="{7BADA80B-E38C-4BD7-98E4-4E416335F408}"/>
                </a:ext>
              </a:extLst>
            </p:cNvPr>
            <p:cNvPicPr>
              <a:picLocks noChangeAspect="1"/>
            </p:cNvPicPr>
            <p:nvPr/>
          </p:nvPicPr>
          <p:blipFill rotWithShape="1">
            <a:blip r:embed="rId3"/>
            <a:srcRect l="57277" t="39749" r="35320" b="57031"/>
            <a:stretch/>
          </p:blipFill>
          <p:spPr>
            <a:xfrm>
              <a:off x="5381371" y="4611131"/>
              <a:ext cx="1079161" cy="264029"/>
            </a:xfrm>
            <a:prstGeom prst="rect">
              <a:avLst/>
            </a:prstGeom>
          </p:spPr>
        </p:pic>
      </p:grpSp>
    </p:spTree>
    <p:extLst>
      <p:ext uri="{BB962C8B-B14F-4D97-AF65-F5344CB8AC3E}">
        <p14:creationId xmlns:p14="http://schemas.microsoft.com/office/powerpoint/2010/main" val="403026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C62-F82C-470E-97F8-58F1F5546856}"/>
              </a:ext>
            </a:extLst>
          </p:cNvPr>
          <p:cNvSpPr>
            <a:spLocks noGrp="1"/>
          </p:cNvSpPr>
          <p:nvPr>
            <p:ph type="title"/>
          </p:nvPr>
        </p:nvSpPr>
        <p:spPr/>
        <p:txBody>
          <a:bodyPr/>
          <a:lstStyle/>
          <a:p>
            <a:r>
              <a:rPr lang="en-US" dirty="0"/>
              <a:t>Real World Problems and Data</a:t>
            </a:r>
            <a:endParaRPr lang="en-CA" dirty="0"/>
          </a:p>
        </p:txBody>
      </p:sp>
      <p:sp>
        <p:nvSpPr>
          <p:cNvPr id="3" name="Content Placeholder 2">
            <a:extLst>
              <a:ext uri="{FF2B5EF4-FFF2-40B4-BE49-F238E27FC236}">
                <a16:creationId xmlns:a16="http://schemas.microsoft.com/office/drawing/2014/main" id="{8D64E572-D2EC-4327-84B9-8D8DEB14FBA7}"/>
              </a:ext>
            </a:extLst>
          </p:cNvPr>
          <p:cNvSpPr>
            <a:spLocks noGrp="1"/>
          </p:cNvSpPr>
          <p:nvPr>
            <p:ph idx="1"/>
          </p:nvPr>
        </p:nvSpPr>
        <p:spPr>
          <a:xfrm>
            <a:off x="179512" y="1180934"/>
            <a:ext cx="8784976" cy="1960034"/>
          </a:xfrm>
        </p:spPr>
        <p:txBody>
          <a:bodyPr>
            <a:normAutofit/>
          </a:bodyPr>
          <a:lstStyle/>
          <a:p>
            <a:r>
              <a:rPr lang="en-US" sz="2000" dirty="0"/>
              <a:t>In addition to advancing foundational research, Vector researchers have the opportunity to interact with Vector’s industry sponsors where their interests are aligned. Businesses are eager to share their technical challenges to stimulate Vector research and increase its applicability.</a:t>
            </a:r>
            <a:endParaRPr lang="en-CA" sz="2000" dirty="0"/>
          </a:p>
        </p:txBody>
      </p:sp>
      <p:sp>
        <p:nvSpPr>
          <p:cNvPr id="4" name="Slide Number Placeholder 3">
            <a:extLst>
              <a:ext uri="{FF2B5EF4-FFF2-40B4-BE49-F238E27FC236}">
                <a16:creationId xmlns:a16="http://schemas.microsoft.com/office/drawing/2014/main" id="{E3C62D6A-40BF-44CE-A924-0D050480C38C}"/>
              </a:ext>
            </a:extLst>
          </p:cNvPr>
          <p:cNvSpPr>
            <a:spLocks noGrp="1"/>
          </p:cNvSpPr>
          <p:nvPr>
            <p:ph type="sldNum" sz="quarter" idx="20"/>
          </p:nvPr>
        </p:nvSpPr>
        <p:spPr/>
        <p:txBody>
          <a:bodyPr/>
          <a:lstStyle/>
          <a:p>
            <a:fld id="{E97485E8-AFE8-4FE7-A447-612C8076BDAA}" type="slidenum">
              <a:rPr lang="en-CA" smtClean="0"/>
              <a:pPr/>
              <a:t>16</a:t>
            </a:fld>
            <a:endParaRPr lang="en-CA" dirty="0"/>
          </a:p>
        </p:txBody>
      </p:sp>
      <p:grpSp>
        <p:nvGrpSpPr>
          <p:cNvPr id="16" name="Group 15">
            <a:extLst>
              <a:ext uri="{FF2B5EF4-FFF2-40B4-BE49-F238E27FC236}">
                <a16:creationId xmlns:a16="http://schemas.microsoft.com/office/drawing/2014/main" id="{2EDCD792-7635-470E-AE7D-2FC6F43FE6E6}"/>
              </a:ext>
            </a:extLst>
          </p:cNvPr>
          <p:cNvGrpSpPr/>
          <p:nvPr/>
        </p:nvGrpSpPr>
        <p:grpSpPr>
          <a:xfrm>
            <a:off x="4602027" y="2646957"/>
            <a:ext cx="4274526" cy="3158307"/>
            <a:chOff x="5076056" y="2777462"/>
            <a:chExt cx="4274526" cy="3158307"/>
          </a:xfrm>
        </p:grpSpPr>
        <p:sp>
          <p:nvSpPr>
            <p:cNvPr id="6" name="Content Placeholder 2">
              <a:extLst>
                <a:ext uri="{FF2B5EF4-FFF2-40B4-BE49-F238E27FC236}">
                  <a16:creationId xmlns:a16="http://schemas.microsoft.com/office/drawing/2014/main" id="{6D13FE2E-A04E-45DE-BF17-B53DEEF78FB1}"/>
                </a:ext>
              </a:extLst>
            </p:cNvPr>
            <p:cNvSpPr txBox="1">
              <a:spLocks/>
            </p:cNvSpPr>
            <p:nvPr/>
          </p:nvSpPr>
          <p:spPr bwMode="gray">
            <a:xfrm>
              <a:off x="5076056" y="3554941"/>
              <a:ext cx="3677964" cy="2380828"/>
            </a:xfrm>
            <a:prstGeom prst="rect">
              <a:avLst/>
            </a:prstGeom>
            <a:solidFill>
              <a:schemeClr val="bg1"/>
            </a:solid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a:t>Vector’s flagship Endless Summer School program – a collaborative, interactive lecture series –  brings together engineers, computer scientists and other technically-skilled professionals from Vector’s industry sponsors to learn about the latest advances in AI research. </a:t>
              </a:r>
              <a:endParaRPr lang="en-CA" sz="1800" dirty="0"/>
            </a:p>
          </p:txBody>
        </p:sp>
        <p:pic>
          <p:nvPicPr>
            <p:cNvPr id="8" name="Graphic 7" descr="Teacher">
              <a:extLst>
                <a:ext uri="{FF2B5EF4-FFF2-40B4-BE49-F238E27FC236}">
                  <a16:creationId xmlns:a16="http://schemas.microsoft.com/office/drawing/2014/main" id="{F9DB43D9-9C96-4029-A040-82DF881D1A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30304" y="2777462"/>
              <a:ext cx="914400" cy="914400"/>
            </a:xfrm>
            <a:prstGeom prst="rect">
              <a:avLst/>
            </a:prstGeom>
          </p:spPr>
        </p:pic>
        <p:sp>
          <p:nvSpPr>
            <p:cNvPr id="9" name="Content Placeholder 2">
              <a:extLst>
                <a:ext uri="{FF2B5EF4-FFF2-40B4-BE49-F238E27FC236}">
                  <a16:creationId xmlns:a16="http://schemas.microsoft.com/office/drawing/2014/main" id="{98D7FECF-8109-44FD-AA3A-DD60DC4ED0F8}"/>
                </a:ext>
              </a:extLst>
            </p:cNvPr>
            <p:cNvSpPr txBox="1">
              <a:spLocks/>
            </p:cNvSpPr>
            <p:nvPr/>
          </p:nvSpPr>
          <p:spPr bwMode="gray">
            <a:xfrm>
              <a:off x="6038214" y="2972639"/>
              <a:ext cx="3312368" cy="751729"/>
            </a:xfrm>
            <a:prstGeom prst="rect">
              <a:avLst/>
            </a:prstGeom>
            <a:no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b="1" dirty="0">
                  <a:solidFill>
                    <a:srgbClr val="EC008C"/>
                  </a:solidFill>
                </a:rPr>
                <a:t>Endless Summer School</a:t>
              </a:r>
              <a:endParaRPr lang="en-CA" sz="2000" b="1" dirty="0">
                <a:solidFill>
                  <a:srgbClr val="EC008C"/>
                </a:solidFill>
              </a:endParaRPr>
            </a:p>
          </p:txBody>
        </p:sp>
      </p:grpSp>
      <p:grpSp>
        <p:nvGrpSpPr>
          <p:cNvPr id="15" name="Group 14">
            <a:extLst>
              <a:ext uri="{FF2B5EF4-FFF2-40B4-BE49-F238E27FC236}">
                <a16:creationId xmlns:a16="http://schemas.microsoft.com/office/drawing/2014/main" id="{E4ABB446-FB2F-41C2-9BD5-FA302A08A311}"/>
              </a:ext>
            </a:extLst>
          </p:cNvPr>
          <p:cNvGrpSpPr/>
          <p:nvPr/>
        </p:nvGrpSpPr>
        <p:grpSpPr>
          <a:xfrm>
            <a:off x="703475" y="2862981"/>
            <a:ext cx="3724509" cy="2574676"/>
            <a:chOff x="389980" y="3030382"/>
            <a:chExt cx="3724509" cy="2574676"/>
          </a:xfrm>
        </p:grpSpPr>
        <p:sp>
          <p:nvSpPr>
            <p:cNvPr id="5" name="Content Placeholder 2">
              <a:extLst>
                <a:ext uri="{FF2B5EF4-FFF2-40B4-BE49-F238E27FC236}">
                  <a16:creationId xmlns:a16="http://schemas.microsoft.com/office/drawing/2014/main" id="{89EB67C1-24F6-4C7F-BF31-B549B4563D1B}"/>
                </a:ext>
              </a:extLst>
            </p:cNvPr>
            <p:cNvSpPr txBox="1">
              <a:spLocks/>
            </p:cNvSpPr>
            <p:nvPr/>
          </p:nvSpPr>
          <p:spPr bwMode="gray">
            <a:xfrm>
              <a:off x="389980" y="3645024"/>
              <a:ext cx="3677964" cy="1960034"/>
            </a:xfrm>
            <a:prstGeom prst="rect">
              <a:avLst/>
            </a:prstGeom>
            <a:solidFill>
              <a:schemeClr val="bg1"/>
            </a:solidFill>
            <a:ln>
              <a:noFill/>
            </a:ln>
            <a:effectLst/>
          </p:spPr>
          <p:txBody>
            <a:bodyPr vert="horz" lIns="91440" tIns="45720" rIns="91440" bIns="45720" rtlCol="0">
              <a:normAutofit lnSpcReduction="10000"/>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CA" sz="1800" dirty="0"/>
                <a:t>Vector has plans to host data from Vector’s sponsors for research purposes. Researchers will be able to access this data to apply machine and deep learning techniques, train systems, and extract valuable insights.</a:t>
              </a:r>
            </a:p>
          </p:txBody>
        </p:sp>
        <p:sp>
          <p:nvSpPr>
            <p:cNvPr id="10" name="Content Placeholder 2">
              <a:extLst>
                <a:ext uri="{FF2B5EF4-FFF2-40B4-BE49-F238E27FC236}">
                  <a16:creationId xmlns:a16="http://schemas.microsoft.com/office/drawing/2014/main" id="{F6CF8140-0531-4E26-854D-B705DD06E302}"/>
                </a:ext>
              </a:extLst>
            </p:cNvPr>
            <p:cNvSpPr txBox="1">
              <a:spLocks/>
            </p:cNvSpPr>
            <p:nvPr/>
          </p:nvSpPr>
          <p:spPr bwMode="gray">
            <a:xfrm>
              <a:off x="1380789" y="3030382"/>
              <a:ext cx="2733700" cy="432048"/>
            </a:xfrm>
            <a:prstGeom prst="rect">
              <a:avLst/>
            </a:prstGeom>
            <a:solidFill>
              <a:schemeClr val="bg1"/>
            </a:solid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b="1" dirty="0">
                  <a:solidFill>
                    <a:srgbClr val="EC008C"/>
                  </a:solidFill>
                </a:rPr>
                <a:t>Data</a:t>
              </a:r>
              <a:endParaRPr lang="en-CA" sz="2000" b="1" dirty="0">
                <a:solidFill>
                  <a:srgbClr val="EC008C"/>
                </a:solidFill>
              </a:endParaRPr>
            </a:p>
          </p:txBody>
        </p:sp>
      </p:grpSp>
      <p:pic>
        <p:nvPicPr>
          <p:cNvPr id="11" name="Graphic 10" descr="Computer">
            <a:extLst>
              <a:ext uri="{FF2B5EF4-FFF2-40B4-BE49-F238E27FC236}">
                <a16:creationId xmlns:a16="http://schemas.microsoft.com/office/drawing/2014/main" id="{0DE21C9A-5FD5-4B9D-A6AE-6BF1208654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629" y="2636912"/>
            <a:ext cx="854051" cy="854051"/>
          </a:xfrm>
          <a:prstGeom prst="rect">
            <a:avLst/>
          </a:prstGeom>
        </p:spPr>
      </p:pic>
    </p:spTree>
    <p:extLst>
      <p:ext uri="{BB962C8B-B14F-4D97-AF65-F5344CB8AC3E}">
        <p14:creationId xmlns:p14="http://schemas.microsoft.com/office/powerpoint/2010/main" val="56438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C7C2-14F3-4E92-83F7-E64496FE3491}"/>
              </a:ext>
            </a:extLst>
          </p:cNvPr>
          <p:cNvSpPr>
            <a:spLocks noGrp="1"/>
          </p:cNvSpPr>
          <p:nvPr>
            <p:ph type="title"/>
          </p:nvPr>
        </p:nvSpPr>
        <p:spPr/>
        <p:txBody>
          <a:bodyPr/>
          <a:lstStyle/>
          <a:p>
            <a:r>
              <a:rPr lang="en-US" dirty="0"/>
              <a:t>Integrating Industry into the Ecosystem</a:t>
            </a:r>
            <a:endParaRPr lang="en-CA" dirty="0"/>
          </a:p>
        </p:txBody>
      </p:sp>
      <p:sp>
        <p:nvSpPr>
          <p:cNvPr id="3" name="Content Placeholder 2">
            <a:extLst>
              <a:ext uri="{FF2B5EF4-FFF2-40B4-BE49-F238E27FC236}">
                <a16:creationId xmlns:a16="http://schemas.microsoft.com/office/drawing/2014/main" id="{B46CABE2-4388-49B2-ACB1-F0223EE308C3}"/>
              </a:ext>
            </a:extLst>
          </p:cNvPr>
          <p:cNvSpPr>
            <a:spLocks noGrp="1"/>
          </p:cNvSpPr>
          <p:nvPr>
            <p:ph idx="1"/>
          </p:nvPr>
        </p:nvSpPr>
        <p:spPr>
          <a:xfrm>
            <a:off x="179512" y="1180934"/>
            <a:ext cx="8784976" cy="4953166"/>
          </a:xfrm>
        </p:spPr>
        <p:txBody>
          <a:bodyPr>
            <a:noAutofit/>
          </a:bodyPr>
          <a:lstStyle/>
          <a:p>
            <a:pPr>
              <a:spcAft>
                <a:spcPts val="600"/>
              </a:spcAft>
            </a:pPr>
            <a:r>
              <a:rPr lang="en-US" sz="2000" dirty="0"/>
              <a:t>The Vector Institute is ramping up its academic and industry programming.</a:t>
            </a:r>
          </a:p>
          <a:p>
            <a:pPr>
              <a:spcAft>
                <a:spcPts val="600"/>
              </a:spcAft>
            </a:pPr>
            <a:r>
              <a:rPr lang="en-US" sz="1800" b="1" i="1" dirty="0"/>
              <a:t>Current &amp; Planned Activities</a:t>
            </a:r>
          </a:p>
          <a:p>
            <a:pPr>
              <a:spcAft>
                <a:spcPts val="600"/>
              </a:spcAft>
            </a:pPr>
            <a:r>
              <a:rPr lang="en-US" sz="1800" b="1" dirty="0"/>
              <a:t>Machine Learning Advances and Applications Seminar</a:t>
            </a:r>
          </a:p>
          <a:p>
            <a:pPr marL="268288" lvl="1" indent="0">
              <a:buNone/>
            </a:pPr>
            <a:r>
              <a:rPr lang="en-CA" sz="1600" dirty="0"/>
              <a:t>The seminar regularly brings together hundreds</a:t>
            </a:r>
          </a:p>
          <a:p>
            <a:pPr marL="268288" lvl="1" indent="0">
              <a:buNone/>
            </a:pPr>
            <a:r>
              <a:rPr lang="en-CA" sz="1600" dirty="0"/>
              <a:t>of students and researchers who come to hear</a:t>
            </a:r>
          </a:p>
          <a:p>
            <a:pPr marL="268288" lvl="1" indent="0">
              <a:buNone/>
            </a:pPr>
            <a:r>
              <a:rPr lang="en-CA" sz="1600" dirty="0"/>
              <a:t>from the world’s top academic and industrial</a:t>
            </a:r>
          </a:p>
          <a:p>
            <a:pPr marL="268288" lvl="1" indent="0">
              <a:spcAft>
                <a:spcPts val="600"/>
              </a:spcAft>
              <a:buNone/>
            </a:pPr>
            <a:r>
              <a:rPr lang="en-CA" sz="1600" dirty="0"/>
              <a:t>data scientists in machine learning and AI.</a:t>
            </a:r>
            <a:endParaRPr lang="en-US" sz="1600" dirty="0"/>
          </a:p>
          <a:p>
            <a:pPr>
              <a:spcAft>
                <a:spcPts val="0"/>
              </a:spcAft>
            </a:pPr>
            <a:r>
              <a:rPr lang="en-US" sz="1800" b="1" dirty="0"/>
              <a:t>Pitch Days</a:t>
            </a:r>
          </a:p>
          <a:p>
            <a:pPr marL="268288" lvl="1" indent="0">
              <a:spcAft>
                <a:spcPts val="600"/>
              </a:spcAft>
              <a:buNone/>
            </a:pPr>
            <a:r>
              <a:rPr lang="en-US" sz="1600" dirty="0"/>
              <a:t>Networking event where smaller AI companies present their capabilities to Vector’s enterprise-level sponsors</a:t>
            </a:r>
          </a:p>
          <a:p>
            <a:pPr>
              <a:spcAft>
                <a:spcPts val="0"/>
              </a:spcAft>
            </a:pPr>
            <a:r>
              <a:rPr lang="en-US" sz="1800" b="1" dirty="0"/>
              <a:t>Industry Training</a:t>
            </a:r>
          </a:p>
          <a:p>
            <a:pPr marL="268288" lvl="1" indent="0">
              <a:spcAft>
                <a:spcPts val="600"/>
              </a:spcAft>
              <a:buNone/>
            </a:pPr>
            <a:r>
              <a:rPr lang="en-US" sz="1600" dirty="0"/>
              <a:t>Providing support to enable companies to strategize around AI</a:t>
            </a:r>
            <a:endParaRPr lang="en-CA" sz="1600" dirty="0"/>
          </a:p>
          <a:p>
            <a:pPr marL="268288" lvl="1" indent="0">
              <a:spcBef>
                <a:spcPts val="0"/>
              </a:spcBef>
              <a:spcAft>
                <a:spcPts val="600"/>
              </a:spcAft>
              <a:buNone/>
            </a:pPr>
            <a:r>
              <a:rPr lang="en-US" sz="1600" dirty="0"/>
              <a:t>Training programs for industry professionals to go back to school for a short time and specific courses</a:t>
            </a:r>
          </a:p>
        </p:txBody>
      </p:sp>
      <p:sp>
        <p:nvSpPr>
          <p:cNvPr id="4" name="Slide Number Placeholder 3">
            <a:extLst>
              <a:ext uri="{FF2B5EF4-FFF2-40B4-BE49-F238E27FC236}">
                <a16:creationId xmlns:a16="http://schemas.microsoft.com/office/drawing/2014/main" id="{0ED6F913-8879-4310-A968-6767E5E47A0B}"/>
              </a:ext>
            </a:extLst>
          </p:cNvPr>
          <p:cNvSpPr>
            <a:spLocks noGrp="1"/>
          </p:cNvSpPr>
          <p:nvPr>
            <p:ph type="sldNum" sz="quarter" idx="20"/>
          </p:nvPr>
        </p:nvSpPr>
        <p:spPr/>
        <p:txBody>
          <a:bodyPr/>
          <a:lstStyle/>
          <a:p>
            <a:fld id="{E97485E8-AFE8-4FE7-A447-612C8076BDAA}" type="slidenum">
              <a:rPr lang="en-CA" smtClean="0"/>
              <a:pPr/>
              <a:t>17</a:t>
            </a:fld>
            <a:endParaRPr lang="en-CA" dirty="0"/>
          </a:p>
        </p:txBody>
      </p:sp>
      <p:sp>
        <p:nvSpPr>
          <p:cNvPr id="5" name="Rectangle 4">
            <a:extLst>
              <a:ext uri="{FF2B5EF4-FFF2-40B4-BE49-F238E27FC236}">
                <a16:creationId xmlns:a16="http://schemas.microsoft.com/office/drawing/2014/main" id="{B1DD2AE2-E88E-4C19-A857-0C6111FAF2EC}"/>
              </a:ext>
            </a:extLst>
          </p:cNvPr>
          <p:cNvSpPr/>
          <p:nvPr/>
        </p:nvSpPr>
        <p:spPr>
          <a:xfrm>
            <a:off x="5436096" y="1624732"/>
            <a:ext cx="3707904" cy="2308324"/>
          </a:xfrm>
          <a:prstGeom prst="rect">
            <a:avLst/>
          </a:prstGeom>
          <a:solidFill>
            <a:schemeClr val="accent5">
              <a:lumMod val="75000"/>
            </a:schemeClr>
          </a:solidFill>
        </p:spPr>
        <p:txBody>
          <a:bodyPr wrap="square">
            <a:spAutoFit/>
          </a:bodyPr>
          <a:lstStyle/>
          <a:p>
            <a:pPr lvl="0">
              <a:spcBef>
                <a:spcPts val="0"/>
              </a:spcBef>
              <a:spcAft>
                <a:spcPts val="0"/>
              </a:spcAft>
            </a:pPr>
            <a:r>
              <a:rPr lang="en-US" sz="1200" dirty="0">
                <a:solidFill>
                  <a:schemeClr val="bg1"/>
                </a:solidFill>
                <a:latin typeface="Calibri" panose="020F0502020204030204" pitchFamily="34" charset="0"/>
                <a:cs typeface="Calibri" panose="020F0502020204030204" pitchFamily="34" charset="0"/>
              </a:rPr>
              <a:t>Recent speakers: </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Pieter Abbeel , University of California, Berkeley</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David Blei, Columbia University</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Rob Fergus, New York University / Facebook</a:t>
            </a:r>
          </a:p>
          <a:p>
            <a:pPr marL="285750" indent="-285750">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Alex Graves, DeepMind</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Geoffrey Hinton, Google/Vector Institute/University of Toronto</a:t>
            </a:r>
          </a:p>
          <a:p>
            <a:pPr marL="285750" indent="-285750">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Hugo Larochelle, Google Brain</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Jennifer Listgarten, Microsoft Research </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David Sontag, MIT</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Richard Sutton, University of Alberta</a:t>
            </a:r>
          </a:p>
          <a:p>
            <a:pPr marL="285750" lvl="0" indent="-285750">
              <a:spcBef>
                <a:spcPts val="0"/>
              </a:spcBef>
              <a:spcAft>
                <a:spcPts val="0"/>
              </a:spcAft>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Max Welling, University of Amsterdam</a:t>
            </a:r>
          </a:p>
        </p:txBody>
      </p:sp>
    </p:spTree>
    <p:extLst>
      <p:ext uri="{BB962C8B-B14F-4D97-AF65-F5344CB8AC3E}">
        <p14:creationId xmlns:p14="http://schemas.microsoft.com/office/powerpoint/2010/main" val="207955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CA30-7CF6-4E6F-A613-88AE34BB503C}"/>
              </a:ext>
            </a:extLst>
          </p:cNvPr>
          <p:cNvSpPr>
            <a:spLocks noGrp="1"/>
          </p:cNvSpPr>
          <p:nvPr>
            <p:ph type="title"/>
          </p:nvPr>
        </p:nvSpPr>
        <p:spPr/>
        <p:txBody>
          <a:bodyPr/>
          <a:lstStyle/>
          <a:p>
            <a:r>
              <a:rPr lang="en-US" dirty="0"/>
              <a:t>Industry Sponsors</a:t>
            </a:r>
            <a:endParaRPr lang="en-CA" dirty="0">
              <a:solidFill>
                <a:srgbClr val="FF0000"/>
              </a:solidFill>
            </a:endParaRPr>
          </a:p>
        </p:txBody>
      </p:sp>
      <p:sp>
        <p:nvSpPr>
          <p:cNvPr id="3" name="Content Placeholder 2">
            <a:extLst>
              <a:ext uri="{FF2B5EF4-FFF2-40B4-BE49-F238E27FC236}">
                <a16:creationId xmlns:a16="http://schemas.microsoft.com/office/drawing/2014/main" id="{5185CBA1-B17E-4205-B1D0-D15D1698480D}"/>
              </a:ext>
            </a:extLst>
          </p:cNvPr>
          <p:cNvSpPr>
            <a:spLocks noGrp="1"/>
          </p:cNvSpPr>
          <p:nvPr>
            <p:ph idx="1"/>
          </p:nvPr>
        </p:nvSpPr>
        <p:spPr>
          <a:xfrm>
            <a:off x="149087" y="1139555"/>
            <a:ext cx="8815401" cy="1929405"/>
          </a:xfrm>
        </p:spPr>
        <p:txBody>
          <a:bodyPr>
            <a:noAutofit/>
          </a:bodyPr>
          <a:lstStyle/>
          <a:p>
            <a:pPr>
              <a:spcAft>
                <a:spcPts val="600"/>
              </a:spcAft>
            </a:pPr>
            <a:r>
              <a:rPr lang="en-CA" sz="1600" dirty="0"/>
              <a:t>Vector’s industry sponsors reflect the broad, transformational potential of deep learning and machine learning and represent sectors as diverse as health care, finance, insurance, education, retail, advanced manufacturing, construction and transportation. Vector’s sponsors are Canadian companies or international companies with a Canadian research presence.</a:t>
            </a:r>
          </a:p>
          <a:p>
            <a:r>
              <a:rPr lang="en-CA" sz="1600" dirty="0"/>
              <a:t>They are active in the AI community and are eager to learn about what AI can do for their businesses. </a:t>
            </a:r>
          </a:p>
        </p:txBody>
      </p:sp>
      <p:sp>
        <p:nvSpPr>
          <p:cNvPr id="4" name="Slide Number Placeholder 3">
            <a:extLst>
              <a:ext uri="{FF2B5EF4-FFF2-40B4-BE49-F238E27FC236}">
                <a16:creationId xmlns:a16="http://schemas.microsoft.com/office/drawing/2014/main" id="{909B1FD4-4F27-4E68-8C17-D035138F4254}"/>
              </a:ext>
            </a:extLst>
          </p:cNvPr>
          <p:cNvSpPr>
            <a:spLocks noGrp="1"/>
          </p:cNvSpPr>
          <p:nvPr>
            <p:ph type="sldNum" sz="quarter" idx="20"/>
          </p:nvPr>
        </p:nvSpPr>
        <p:spPr/>
        <p:txBody>
          <a:bodyPr/>
          <a:lstStyle/>
          <a:p>
            <a:fld id="{E97485E8-AFE8-4FE7-A447-612C8076BDAA}" type="slidenum">
              <a:rPr lang="en-CA" smtClean="0"/>
              <a:pPr/>
              <a:t>18</a:t>
            </a:fld>
            <a:endParaRPr lang="en-CA" dirty="0"/>
          </a:p>
        </p:txBody>
      </p:sp>
      <p:graphicFrame>
        <p:nvGraphicFramePr>
          <p:cNvPr id="10" name="Table 9">
            <a:extLst>
              <a:ext uri="{FF2B5EF4-FFF2-40B4-BE49-F238E27FC236}">
                <a16:creationId xmlns:a16="http://schemas.microsoft.com/office/drawing/2014/main" id="{05F2312A-C7D6-409A-80BE-66D9DD8666CE}"/>
              </a:ext>
            </a:extLst>
          </p:cNvPr>
          <p:cNvGraphicFramePr>
            <a:graphicFrameLocks noGrp="1"/>
          </p:cNvGraphicFramePr>
          <p:nvPr>
            <p:extLst>
              <p:ext uri="{D42A27DB-BD31-4B8C-83A1-F6EECF244321}">
                <p14:modId xmlns:p14="http://schemas.microsoft.com/office/powerpoint/2010/main" val="852716582"/>
              </p:ext>
            </p:extLst>
          </p:nvPr>
        </p:nvGraphicFramePr>
        <p:xfrm>
          <a:off x="971600" y="2564904"/>
          <a:ext cx="7898333" cy="3657600"/>
        </p:xfrm>
        <a:graphic>
          <a:graphicData uri="http://schemas.openxmlformats.org/drawingml/2006/table">
            <a:tbl>
              <a:tblPr firstRow="1" bandRow="1">
                <a:tableStyleId>{2D5ABB26-0587-4C30-8999-92F81FD0307C}</a:tableStyleId>
              </a:tblPr>
              <a:tblGrid>
                <a:gridCol w="2262516">
                  <a:extLst>
                    <a:ext uri="{9D8B030D-6E8A-4147-A177-3AD203B41FA5}">
                      <a16:colId xmlns:a16="http://schemas.microsoft.com/office/drawing/2014/main" val="2391293099"/>
                    </a:ext>
                  </a:extLst>
                </a:gridCol>
                <a:gridCol w="1681655">
                  <a:extLst>
                    <a:ext uri="{9D8B030D-6E8A-4147-A177-3AD203B41FA5}">
                      <a16:colId xmlns:a16="http://schemas.microsoft.com/office/drawing/2014/main" val="2811023118"/>
                    </a:ext>
                  </a:extLst>
                </a:gridCol>
                <a:gridCol w="1363505">
                  <a:extLst>
                    <a:ext uri="{9D8B030D-6E8A-4147-A177-3AD203B41FA5}">
                      <a16:colId xmlns:a16="http://schemas.microsoft.com/office/drawing/2014/main" val="820688714"/>
                    </a:ext>
                  </a:extLst>
                </a:gridCol>
                <a:gridCol w="2590657">
                  <a:extLst>
                    <a:ext uri="{9D8B030D-6E8A-4147-A177-3AD203B41FA5}">
                      <a16:colId xmlns:a16="http://schemas.microsoft.com/office/drawing/2014/main" val="3495367401"/>
                    </a:ext>
                  </a:extLst>
                </a:gridCol>
              </a:tblGrid>
              <a:tr h="183022">
                <a:tc>
                  <a:txBody>
                    <a:bodyPr/>
                    <a:lstStyle/>
                    <a:p>
                      <a:r>
                        <a:rPr lang="en-US" sz="1200" b="1" dirty="0">
                          <a:latin typeface="Calibri" panose="020F0502020204030204" pitchFamily="34" charset="0"/>
                          <a:cs typeface="Calibri" panose="020F0502020204030204" pitchFamily="34" charset="0"/>
                        </a:rPr>
                        <a:t>PLATINUM</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GOLD</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SILVER</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BRONZE</a:t>
                      </a:r>
                      <a:endParaRPr lang="en-CA" sz="1200" b="1" dirty="0">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7751574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latin typeface="Calibri" panose="020F0502020204030204" pitchFamily="34" charset="0"/>
                          <a:cs typeface="Calibri" panose="020F0502020204030204" pitchFamily="34" charset="0"/>
                        </a:rPr>
                        <a:t>Founding</a:t>
                      </a:r>
                      <a:endParaRPr lang="en-CA" sz="900" i="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Accenture</a:t>
                      </a:r>
                    </a:p>
                    <a:p>
                      <a:r>
                        <a:rPr lang="en-CA" sz="1200" dirty="0">
                          <a:latin typeface="Calibri" panose="020F0502020204030204" pitchFamily="34" charset="0"/>
                          <a:cs typeface="Calibri" panose="020F0502020204030204" pitchFamily="34" charset="0"/>
                        </a:rPr>
                        <a:t>BMO</a:t>
                      </a:r>
                    </a:p>
                    <a:p>
                      <a:r>
                        <a:rPr lang="en-CA" sz="1200" dirty="0">
                          <a:latin typeface="Calibri" panose="020F0502020204030204" pitchFamily="34" charset="0"/>
                          <a:cs typeface="Calibri" panose="020F0502020204030204" pitchFamily="34" charset="0"/>
                        </a:rPr>
                        <a:t>Google</a:t>
                      </a:r>
                    </a:p>
                    <a:p>
                      <a:r>
                        <a:rPr lang="en-CA" sz="1200" dirty="0">
                          <a:latin typeface="Calibri" panose="020F0502020204030204" pitchFamily="34" charset="0"/>
                          <a:cs typeface="Calibri" panose="020F0502020204030204" pitchFamily="34" charset="0"/>
                        </a:rPr>
                        <a:t>Loblaw Companies Limited</a:t>
                      </a:r>
                    </a:p>
                    <a:p>
                      <a:r>
                        <a:rPr lang="en-CA" sz="1200" dirty="0">
                          <a:latin typeface="Calibri" panose="020F0502020204030204" pitchFamily="34" charset="0"/>
                          <a:cs typeface="Calibri" panose="020F0502020204030204" pitchFamily="34" charset="0"/>
                        </a:rPr>
                        <a:t>NVIDIA</a:t>
                      </a:r>
                    </a:p>
                    <a:p>
                      <a:r>
                        <a:rPr lang="en-CA" sz="1200" dirty="0">
                          <a:latin typeface="Calibri" panose="020F0502020204030204" pitchFamily="34" charset="0"/>
                          <a:cs typeface="Calibri" panose="020F0502020204030204" pitchFamily="34" charset="0"/>
                        </a:rPr>
                        <a:t>RBC</a:t>
                      </a:r>
                    </a:p>
                    <a:p>
                      <a:r>
                        <a:rPr lang="en-CA" sz="1200" dirty="0">
                          <a:latin typeface="Calibri" panose="020F0502020204030204" pitchFamily="34" charset="0"/>
                          <a:cs typeface="Calibri" panose="020F0502020204030204" pitchFamily="34" charset="0"/>
                        </a:rPr>
                        <a:t>Scotiabank</a:t>
                      </a:r>
                    </a:p>
                    <a:p>
                      <a:r>
                        <a:rPr lang="en-CA" sz="1200" dirty="0">
                          <a:latin typeface="Calibri" panose="020F0502020204030204" pitchFamily="34" charset="0"/>
                          <a:cs typeface="Calibri" panose="020F0502020204030204" pitchFamily="34" charset="0"/>
                        </a:rPr>
                        <a:t>Shopify Inc.</a:t>
                      </a:r>
                    </a:p>
                    <a:p>
                      <a:r>
                        <a:rPr lang="en-CA" sz="1200" dirty="0">
                          <a:latin typeface="Calibri" panose="020F0502020204030204" pitchFamily="34" charset="0"/>
                          <a:cs typeface="Calibri" panose="020F0502020204030204" pitchFamily="34" charset="0"/>
                        </a:rPr>
                        <a:t>TD Bank Group</a:t>
                      </a:r>
                    </a:p>
                    <a:p>
                      <a:r>
                        <a:rPr lang="en-CA" sz="1200" dirty="0">
                          <a:latin typeface="Calibri" panose="020F0502020204030204" pitchFamily="34" charset="0"/>
                          <a:cs typeface="Calibri" panose="020F0502020204030204" pitchFamily="34" charset="0"/>
                        </a:rPr>
                        <a:t>Thomson Reuters</a:t>
                      </a:r>
                    </a:p>
                    <a:p>
                      <a:r>
                        <a:rPr lang="en-CA" sz="1200" dirty="0">
                          <a:latin typeface="Calibri" panose="020F0502020204030204" pitchFamily="34" charset="0"/>
                          <a:cs typeface="Calibri" panose="020F0502020204030204" pitchFamily="34" charset="0"/>
                        </a:rPr>
                        <a:t>Uber</a:t>
                      </a:r>
                    </a:p>
                  </a:txBody>
                  <a:tcPr/>
                </a:tc>
                <a:tc>
                  <a:txBody>
                    <a:bodyPr/>
                    <a:lstStyle/>
                    <a:p>
                      <a:r>
                        <a:rPr kumimoji="0" lang="en-US" sz="800" b="0" i="1" u="none" strike="noStrike" kern="1200" cap="none" spc="0" normalizeH="0" baseline="0" noProof="0" dirty="0">
                          <a:ln>
                            <a:noFill/>
                          </a:ln>
                          <a:solidFill>
                            <a:srgbClr val="292934"/>
                          </a:solidFill>
                          <a:effectLst/>
                          <a:uLnTx/>
                          <a:uFillTx/>
                          <a:latin typeface="Calibri" panose="020F0502020204030204" pitchFamily="34" charset="0"/>
                          <a:ea typeface="+mn-ea"/>
                          <a:cs typeface="Calibri" panose="020F0502020204030204" pitchFamily="34" charset="0"/>
                        </a:rPr>
                        <a:t>Founding</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Air Canada</a:t>
                      </a:r>
                    </a:p>
                    <a:p>
                      <a:r>
                        <a:rPr lang="en-CA" sz="1200" dirty="0">
                          <a:latin typeface="Calibri" panose="020F0502020204030204" pitchFamily="34" charset="0"/>
                          <a:cs typeface="Calibri" panose="020F0502020204030204" pitchFamily="34" charset="0"/>
                        </a:rPr>
                        <a:t>CIBC</a:t>
                      </a:r>
                    </a:p>
                    <a:p>
                      <a:r>
                        <a:rPr lang="en-US" sz="1200" dirty="0">
                          <a:latin typeface="Calibri" panose="020F0502020204030204" pitchFamily="34" charset="0"/>
                          <a:cs typeface="Calibri" panose="020F0502020204030204" pitchFamily="34" charset="0"/>
                        </a:rPr>
                        <a:t>CN</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Deloitte</a:t>
                      </a:r>
                    </a:p>
                    <a:p>
                      <a:r>
                        <a:rPr lang="en-CA" sz="1200" dirty="0">
                          <a:latin typeface="Calibri" panose="020F0502020204030204" pitchFamily="34" charset="0"/>
                          <a:cs typeface="Calibri" panose="020F0502020204030204" pitchFamily="34" charset="0"/>
                        </a:rPr>
                        <a:t>EY</a:t>
                      </a:r>
                    </a:p>
                    <a:p>
                      <a:r>
                        <a:rPr lang="en-CA" sz="1200" dirty="0">
                          <a:latin typeface="Calibri" panose="020F0502020204030204" pitchFamily="34" charset="0"/>
                          <a:cs typeface="Calibri" panose="020F0502020204030204" pitchFamily="34" charset="0"/>
                        </a:rPr>
                        <a:t>Georgian Partners</a:t>
                      </a:r>
                    </a:p>
                    <a:p>
                      <a:r>
                        <a:rPr lang="en-CA" sz="1200" dirty="0">
                          <a:latin typeface="Calibri" panose="020F0502020204030204" pitchFamily="34" charset="0"/>
                          <a:cs typeface="Calibri" panose="020F0502020204030204" pitchFamily="34" charset="0"/>
                        </a:rPr>
                        <a:t>Intact Financial Corporation</a:t>
                      </a:r>
                    </a:p>
                    <a:p>
                      <a:r>
                        <a:rPr lang="en-CA" sz="1200" dirty="0">
                          <a:latin typeface="Calibri" panose="020F0502020204030204" pitchFamily="34" charset="0"/>
                          <a:cs typeface="Calibri" panose="020F0502020204030204" pitchFamily="34" charset="0"/>
                        </a:rPr>
                        <a:t>KPMG</a:t>
                      </a:r>
                    </a:p>
                    <a:p>
                      <a:r>
                        <a:rPr lang="en-US" sz="1200" dirty="0">
                          <a:latin typeface="Calibri" panose="020F0502020204030204" pitchFamily="34" charset="0"/>
                          <a:cs typeface="Calibri" panose="020F0502020204030204" pitchFamily="34" charset="0"/>
                        </a:rPr>
                        <a:t>Magna International</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Manulife</a:t>
                      </a:r>
                    </a:p>
                    <a:p>
                      <a:r>
                        <a:rPr lang="en-CA" sz="1200" dirty="0">
                          <a:latin typeface="Calibri" panose="020F0502020204030204" pitchFamily="34" charset="0"/>
                          <a:cs typeface="Calibri" panose="020F0502020204030204" pitchFamily="34" charset="0"/>
                        </a:rPr>
                        <a:t>PwC Canada</a:t>
                      </a:r>
                    </a:p>
                    <a:p>
                      <a:r>
                        <a:rPr lang="en-CA" sz="1200" dirty="0">
                          <a:latin typeface="Calibri" panose="020F0502020204030204" pitchFamily="34" charset="0"/>
                          <a:cs typeface="Calibri" panose="020F0502020204030204" pitchFamily="34" charset="0"/>
                        </a:rPr>
                        <a:t>Sun Life</a:t>
                      </a:r>
                    </a:p>
                    <a:p>
                      <a:r>
                        <a:rPr lang="en-CA" sz="1200" dirty="0">
                          <a:latin typeface="Calibri" panose="020F0502020204030204" pitchFamily="34" charset="0"/>
                          <a:cs typeface="Calibri" panose="020F0502020204030204" pitchFamily="34" charset="0"/>
                        </a:rPr>
                        <a:t>Financial</a:t>
                      </a:r>
                    </a:p>
                    <a:p>
                      <a:r>
                        <a:rPr lang="en-CA" sz="1200" dirty="0">
                          <a:latin typeface="Calibri" panose="020F0502020204030204" pitchFamily="34" charset="0"/>
                          <a:cs typeface="Calibri" panose="020F0502020204030204" pitchFamily="34" charset="0"/>
                        </a:rPr>
                        <a:t>TELUS</a:t>
                      </a:r>
                    </a:p>
                    <a:p>
                      <a:r>
                        <a:rPr lang="en-CA" sz="1200" dirty="0">
                          <a:latin typeface="Calibri" panose="020F0502020204030204" pitchFamily="34" charset="0"/>
                          <a:cs typeface="Calibri" panose="020F0502020204030204" pitchFamily="34" charset="0"/>
                        </a:rPr>
                        <a:t>Thales</a:t>
                      </a:r>
                    </a:p>
                  </a:txBody>
                  <a:tcPr/>
                </a:tc>
                <a:tc>
                  <a:txBody>
                    <a:bodyPr/>
                    <a:lstStyle/>
                    <a:p>
                      <a:r>
                        <a:rPr kumimoji="0" lang="en-US" sz="800" b="0" i="1" u="none" strike="noStrike" kern="1200" cap="none" spc="0" normalizeH="0" baseline="0" noProof="0" dirty="0">
                          <a:ln>
                            <a:noFill/>
                          </a:ln>
                          <a:solidFill>
                            <a:srgbClr val="292934"/>
                          </a:solidFill>
                          <a:effectLst/>
                          <a:uLnTx/>
                          <a:uFillTx/>
                          <a:latin typeface="Calibri" panose="020F0502020204030204" pitchFamily="34" charset="0"/>
                          <a:ea typeface="+mn-ea"/>
                          <a:cs typeface="Calibri" panose="020F0502020204030204" pitchFamily="34" charset="0"/>
                        </a:rPr>
                        <a:t>Founding</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EllisDon Corporation</a:t>
                      </a:r>
                    </a:p>
                    <a:p>
                      <a:r>
                        <a:rPr lang="en-CA" sz="1200" dirty="0">
                          <a:latin typeface="Calibri" panose="020F0502020204030204" pitchFamily="34" charset="0"/>
                          <a:cs typeface="Calibri" panose="020F0502020204030204" pitchFamily="34" charset="0"/>
                        </a:rPr>
                        <a:t>Linamar Corporation</a:t>
                      </a:r>
                    </a:p>
                    <a:p>
                      <a:endParaRPr lang="en-CA" sz="1200" dirty="0">
                        <a:latin typeface="Calibri" panose="020F0502020204030204" pitchFamily="34" charset="0"/>
                        <a:cs typeface="Calibri" panose="020F0502020204030204" pitchFamily="34" charset="0"/>
                      </a:endParaRPr>
                    </a:p>
                  </a:txBody>
                  <a:tcPr/>
                </a:tc>
                <a:tc>
                  <a:txBody>
                    <a:bodyPr/>
                    <a:lstStyle/>
                    <a:p>
                      <a:r>
                        <a:rPr lang="en-US" sz="800" i="1" dirty="0">
                          <a:latin typeface="Calibri" panose="020F0502020204030204" pitchFamily="34" charset="0"/>
                          <a:cs typeface="Calibri" panose="020F0502020204030204" pitchFamily="34" charset="0"/>
                        </a:rPr>
                        <a:t>Founding</a:t>
                      </a:r>
                      <a:endParaRPr lang="en-CA" sz="800" i="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Chan Zuckerberg Initiative (formerly Meta)</a:t>
                      </a:r>
                    </a:p>
                    <a:p>
                      <a:r>
                        <a:rPr lang="en-CA" sz="1200" dirty="0">
                          <a:latin typeface="Calibri" panose="020F0502020204030204" pitchFamily="34" charset="0"/>
                          <a:cs typeface="Calibri" panose="020F0502020204030204" pitchFamily="34" charset="0"/>
                        </a:rPr>
                        <a:t>Clearpath</a:t>
                      </a:r>
                    </a:p>
                    <a:p>
                      <a:r>
                        <a:rPr lang="en-CA" sz="1200" dirty="0">
                          <a:latin typeface="Calibri" panose="020F0502020204030204" pitchFamily="34" charset="0"/>
                          <a:cs typeface="Calibri" panose="020F0502020204030204" pitchFamily="34" charset="0"/>
                        </a:rPr>
                        <a:t>Deep Genomics</a:t>
                      </a:r>
                    </a:p>
                    <a:p>
                      <a:r>
                        <a:rPr lang="en-US" sz="1200" dirty="0">
                          <a:latin typeface="Calibri" panose="020F0502020204030204" pitchFamily="34" charset="0"/>
                          <a:cs typeface="Calibri" panose="020F0502020204030204" pitchFamily="34" charset="0"/>
                        </a:rPr>
                        <a:t>D</a:t>
                      </a:r>
                      <a:r>
                        <a:rPr lang="en-CA" sz="1200" dirty="0">
                          <a:latin typeface="Calibri" panose="020F0502020204030204" pitchFamily="34" charset="0"/>
                          <a:cs typeface="Calibri" panose="020F0502020204030204" pitchFamily="34" charset="0"/>
                        </a:rPr>
                        <a:t>eepLearni.ng</a:t>
                      </a:r>
                    </a:p>
                    <a:p>
                      <a:r>
                        <a:rPr lang="en-CA" sz="1200" dirty="0">
                          <a:latin typeface="Calibri" panose="020F0502020204030204" pitchFamily="34" charset="0"/>
                          <a:cs typeface="Calibri" panose="020F0502020204030204" pitchFamily="34" charset="0"/>
                        </a:rPr>
                        <a:t>FreshBooks</a:t>
                      </a:r>
                    </a:p>
                    <a:p>
                      <a:r>
                        <a:rPr lang="en-CA" sz="1200" dirty="0">
                          <a:latin typeface="Calibri" panose="020F0502020204030204" pitchFamily="34" charset="0"/>
                          <a:cs typeface="Calibri" panose="020F0502020204030204" pitchFamily="34" charset="0"/>
                        </a:rPr>
                        <a:t>Helpful.com</a:t>
                      </a:r>
                    </a:p>
                    <a:p>
                      <a:r>
                        <a:rPr lang="en-CA" sz="1200" dirty="0">
                          <a:latin typeface="Calibri" panose="020F0502020204030204" pitchFamily="34" charset="0"/>
                          <a:cs typeface="Calibri" panose="020F0502020204030204" pitchFamily="34" charset="0"/>
                        </a:rPr>
                        <a:t>integrate.ai</a:t>
                      </a:r>
                    </a:p>
                    <a:p>
                      <a:r>
                        <a:rPr lang="en-CA" sz="1200" dirty="0">
                          <a:latin typeface="Calibri" panose="020F0502020204030204" pitchFamily="34" charset="0"/>
                          <a:cs typeface="Calibri" panose="020F0502020204030204" pitchFamily="34" charset="0"/>
                        </a:rPr>
                        <a:t>Layer 6 AI</a:t>
                      </a:r>
                    </a:p>
                    <a:p>
                      <a:r>
                        <a:rPr lang="en-US" sz="1200" dirty="0">
                          <a:latin typeface="Calibri" panose="020F0502020204030204" pitchFamily="34" charset="0"/>
                          <a:cs typeface="Calibri" panose="020F0502020204030204" pitchFamily="34" charset="0"/>
                        </a:rPr>
                        <a:t>R</a:t>
                      </a:r>
                      <a:r>
                        <a:rPr lang="en-CA" sz="1200" dirty="0">
                          <a:latin typeface="Calibri" panose="020F0502020204030204" pitchFamily="34" charset="0"/>
                          <a:cs typeface="Calibri" panose="020F0502020204030204" pitchFamily="34" charset="0"/>
                        </a:rPr>
                        <a:t>OSS Intelligence</a:t>
                      </a:r>
                    </a:p>
                    <a:p>
                      <a:r>
                        <a:rPr lang="en-CA" sz="1200" dirty="0">
                          <a:latin typeface="Calibri" panose="020F0502020204030204" pitchFamily="34" charset="0"/>
                          <a:cs typeface="Calibri" panose="020F0502020204030204" pitchFamily="34" charset="0"/>
                        </a:rPr>
                        <a:t>Thalmic Labs</a:t>
                      </a:r>
                    </a:p>
                    <a:p>
                      <a:r>
                        <a:rPr lang="en-CA" sz="1200" dirty="0">
                          <a:latin typeface="Calibri" panose="020F0502020204030204" pitchFamily="34" charset="0"/>
                          <a:cs typeface="Calibri" panose="020F0502020204030204" pitchFamily="34" charset="0"/>
                        </a:rPr>
                        <a:t>Wattpad</a:t>
                      </a:r>
                    </a:p>
                    <a:p>
                      <a:endParaRPr lang="en-US" sz="800" i="1" dirty="0">
                        <a:latin typeface="Calibri" panose="020F0502020204030204" pitchFamily="34" charset="0"/>
                        <a:cs typeface="Calibri" panose="020F0502020204030204" pitchFamily="34" charset="0"/>
                      </a:endParaRPr>
                    </a:p>
                    <a:p>
                      <a:r>
                        <a:rPr lang="en-US" sz="800" i="1" dirty="0">
                          <a:latin typeface="Calibri" panose="020F0502020204030204" pitchFamily="34" charset="0"/>
                          <a:cs typeface="Calibri" panose="020F0502020204030204" pitchFamily="34" charset="0"/>
                        </a:rPr>
                        <a:t>2018</a:t>
                      </a:r>
                    </a:p>
                    <a:p>
                      <a:r>
                        <a:rPr lang="en-US" sz="1200" i="0" dirty="0" err="1">
                          <a:latin typeface="Calibri" panose="020F0502020204030204" pitchFamily="34" charset="0"/>
                          <a:cs typeface="Calibri" panose="020F0502020204030204" pitchFamily="34" charset="0"/>
                        </a:rPr>
                        <a:t>Stradigi</a:t>
                      </a:r>
                      <a:r>
                        <a:rPr lang="en-US" sz="1200" i="0" dirty="0">
                          <a:latin typeface="Calibri" panose="020F0502020204030204" pitchFamily="34" charset="0"/>
                          <a:cs typeface="Calibri" panose="020F0502020204030204" pitchFamily="34" charset="0"/>
                        </a:rPr>
                        <a:t> AI</a:t>
                      </a:r>
                    </a:p>
                    <a:p>
                      <a:r>
                        <a:rPr lang="en-US" sz="1200" i="0" dirty="0" err="1">
                          <a:latin typeface="Calibri" panose="020F0502020204030204" pitchFamily="34" charset="0"/>
                          <a:cs typeface="Calibri" panose="020F0502020204030204" pitchFamily="34" charset="0"/>
                        </a:rPr>
                        <a:t>Wysdom</a:t>
                      </a:r>
                      <a:r>
                        <a:rPr lang="en-US" sz="1200" i="0" dirty="0">
                          <a:latin typeface="Calibri" panose="020F0502020204030204" pitchFamily="34" charset="0"/>
                          <a:cs typeface="Calibri" panose="020F0502020204030204" pitchFamily="34" charset="0"/>
                        </a:rPr>
                        <a:t> AI</a:t>
                      </a:r>
                    </a:p>
                    <a:p>
                      <a:r>
                        <a:rPr lang="en-US" sz="1200" i="0" dirty="0" err="1">
                          <a:latin typeface="Calibri" panose="020F0502020204030204" pitchFamily="34" charset="0"/>
                          <a:cs typeface="Calibri" panose="020F0502020204030204" pitchFamily="34" charset="0"/>
                        </a:rPr>
                        <a:t>Tealbook</a:t>
                      </a:r>
                      <a:endParaRPr lang="en-CA" sz="1200" i="0" dirty="0">
                        <a:latin typeface="Calibri" panose="020F0502020204030204" pitchFamily="34" charset="0"/>
                        <a:cs typeface="Calibri" panose="020F0502020204030204" pitchFamily="34" charset="0"/>
                      </a:endParaRPr>
                    </a:p>
                    <a:p>
                      <a:endParaRPr lang="en-CA"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27200583"/>
                  </a:ext>
                </a:extLst>
              </a:tr>
            </a:tbl>
          </a:graphicData>
        </a:graphic>
      </p:graphicFrame>
    </p:spTree>
    <p:extLst>
      <p:ext uri="{BB962C8B-B14F-4D97-AF65-F5344CB8AC3E}">
        <p14:creationId xmlns:p14="http://schemas.microsoft.com/office/powerpoint/2010/main" val="206061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6E6F-BD12-4043-BB0B-17709560FEB2}"/>
              </a:ext>
            </a:extLst>
          </p:cNvPr>
          <p:cNvSpPr>
            <a:spLocks noGrp="1"/>
          </p:cNvSpPr>
          <p:nvPr>
            <p:ph type="title"/>
          </p:nvPr>
        </p:nvSpPr>
        <p:spPr/>
        <p:txBody>
          <a:bodyPr/>
          <a:lstStyle/>
          <a:p>
            <a:r>
              <a:rPr lang="en-US" dirty="0"/>
              <a:t>Come Join Us!</a:t>
            </a:r>
            <a:endParaRPr lang="en-CA" dirty="0"/>
          </a:p>
        </p:txBody>
      </p:sp>
      <p:sp>
        <p:nvSpPr>
          <p:cNvPr id="3" name="Content Placeholder 2">
            <a:extLst>
              <a:ext uri="{FF2B5EF4-FFF2-40B4-BE49-F238E27FC236}">
                <a16:creationId xmlns:a16="http://schemas.microsoft.com/office/drawing/2014/main" id="{23DF84A3-0AAC-4262-A72F-1271EB91982C}"/>
              </a:ext>
            </a:extLst>
          </p:cNvPr>
          <p:cNvSpPr>
            <a:spLocks noGrp="1"/>
          </p:cNvSpPr>
          <p:nvPr>
            <p:ph idx="1"/>
          </p:nvPr>
        </p:nvSpPr>
        <p:spPr>
          <a:xfrm>
            <a:off x="179512" y="1196752"/>
            <a:ext cx="8784976" cy="4824536"/>
          </a:xfrm>
        </p:spPr>
        <p:txBody>
          <a:bodyPr>
            <a:normAutofit fontScale="70000" lnSpcReduction="20000"/>
          </a:bodyPr>
          <a:lstStyle/>
          <a:p>
            <a:pPr>
              <a:spcAft>
                <a:spcPts val="600"/>
              </a:spcAft>
            </a:pPr>
            <a:r>
              <a:rPr lang="en-US" sz="2900" b="1" dirty="0"/>
              <a:t>Research Scientists &amp; Postdoctoral Fellows</a:t>
            </a:r>
            <a:endParaRPr lang="en-CA" sz="3400" b="1" dirty="0"/>
          </a:p>
          <a:p>
            <a:pPr>
              <a:spcAft>
                <a:spcPts val="600"/>
              </a:spcAft>
            </a:pPr>
            <a:r>
              <a:rPr lang="en-US" dirty="0"/>
              <a:t>The Vector Institute is building its team of Research Scientists and Postdoctoral Fellows who will have opportunities to contribute by: </a:t>
            </a:r>
            <a:endParaRPr lang="en-CA" dirty="0"/>
          </a:p>
          <a:p>
            <a:pPr marL="342900" lvl="0" indent="-342900">
              <a:spcBef>
                <a:spcPts val="0"/>
              </a:spcBef>
              <a:spcAft>
                <a:spcPts val="0"/>
              </a:spcAft>
              <a:buFont typeface="Arial" panose="020B0604020202020204" pitchFamily="34" charset="0"/>
              <a:buChar char="•"/>
            </a:pPr>
            <a:r>
              <a:rPr lang="en-US" dirty="0"/>
              <a:t>working and collaborating with other members of the Institute</a:t>
            </a:r>
            <a:endParaRPr lang="en-CA" dirty="0"/>
          </a:p>
          <a:p>
            <a:pPr marL="342900" lvl="0" indent="-342900">
              <a:spcAft>
                <a:spcPts val="0"/>
              </a:spcAft>
              <a:buFont typeface="Arial" panose="020B0604020202020204" pitchFamily="34" charset="0"/>
              <a:buChar char="•"/>
            </a:pPr>
            <a:r>
              <a:rPr lang="en-US" dirty="0"/>
              <a:t>engaging in state-of-the-art research</a:t>
            </a:r>
            <a:endParaRPr lang="en-CA" dirty="0"/>
          </a:p>
          <a:p>
            <a:pPr marL="342900" lvl="0" indent="-342900">
              <a:spcAft>
                <a:spcPts val="0"/>
              </a:spcAft>
              <a:buFont typeface="Arial" panose="020B0604020202020204" pitchFamily="34" charset="0"/>
              <a:buChar char="•"/>
            </a:pPr>
            <a:r>
              <a:rPr lang="en-US" dirty="0"/>
              <a:t>publishing at the highest international level</a:t>
            </a:r>
            <a:endParaRPr lang="en-CA" dirty="0"/>
          </a:p>
          <a:p>
            <a:pPr marL="342900" lvl="0" indent="-342900">
              <a:spcAft>
                <a:spcPts val="0"/>
              </a:spcAft>
              <a:buFont typeface="Arial" panose="020B0604020202020204" pitchFamily="34" charset="0"/>
              <a:buChar char="•"/>
            </a:pPr>
            <a:r>
              <a:rPr lang="en-US" dirty="0"/>
              <a:t>contributing to the academic life and reputation of the Institute</a:t>
            </a:r>
            <a:endParaRPr lang="en-CA" dirty="0"/>
          </a:p>
          <a:p>
            <a:pPr marL="342900" lvl="0" indent="-342900">
              <a:buFont typeface="Arial" panose="020B0604020202020204" pitchFamily="34" charset="0"/>
              <a:buChar char="•"/>
            </a:pPr>
            <a:r>
              <a:rPr lang="en-CA" dirty="0"/>
              <a:t>determining strategic areas of research</a:t>
            </a:r>
          </a:p>
          <a:p>
            <a:pPr>
              <a:spcAft>
                <a:spcPts val="600"/>
              </a:spcAft>
            </a:pPr>
            <a:r>
              <a:rPr lang="en-CA" dirty="0"/>
              <a:t>Vector also encourages its team to:</a:t>
            </a:r>
          </a:p>
          <a:p>
            <a:pPr marL="342900" lvl="0" indent="-342900">
              <a:spcBef>
                <a:spcPts val="0"/>
              </a:spcBef>
              <a:spcAft>
                <a:spcPts val="0"/>
              </a:spcAft>
              <a:buFont typeface="Arial" panose="020B0604020202020204" pitchFamily="34" charset="0"/>
              <a:buChar char="•"/>
            </a:pPr>
            <a:r>
              <a:rPr lang="en-US" dirty="0"/>
              <a:t>develop entrepreneurial activities and interact with industry</a:t>
            </a:r>
            <a:endParaRPr lang="en-CA" dirty="0"/>
          </a:p>
          <a:p>
            <a:pPr marL="342900" lvl="0" indent="-342900">
              <a:spcAft>
                <a:spcPts val="0"/>
              </a:spcAft>
              <a:buFont typeface="Arial" panose="020B0604020202020204" pitchFamily="34" charset="0"/>
              <a:buChar char="•"/>
            </a:pPr>
            <a:r>
              <a:rPr lang="en-US" dirty="0"/>
              <a:t>teach at summer schools offered by the Institute</a:t>
            </a:r>
            <a:endParaRPr lang="en-CA" dirty="0"/>
          </a:p>
          <a:p>
            <a:pPr marL="342900" lvl="0" indent="-342900">
              <a:buFont typeface="Arial" panose="020B0604020202020204" pitchFamily="34" charset="0"/>
              <a:buChar char="•"/>
            </a:pPr>
            <a:r>
              <a:rPr lang="en-US" dirty="0"/>
              <a:t>teach graduate and undergraduate courses at a university </a:t>
            </a:r>
            <a:endParaRPr lang="en-CA" dirty="0"/>
          </a:p>
          <a:p>
            <a:pPr>
              <a:spcBef>
                <a:spcPts val="600"/>
              </a:spcBef>
              <a:spcAft>
                <a:spcPts val="0"/>
              </a:spcAft>
            </a:pPr>
            <a:r>
              <a:rPr lang="en-US" b="1" dirty="0"/>
              <a:t>Students</a:t>
            </a:r>
            <a:endParaRPr lang="en-CA" b="1" dirty="0"/>
          </a:p>
          <a:p>
            <a:pPr>
              <a:spcAft>
                <a:spcPts val="0"/>
              </a:spcAft>
            </a:pPr>
            <a:r>
              <a:rPr lang="en-CA" dirty="0"/>
              <a:t>Students affiliated with the Vector Institute will be full-time graduate students at an affiliated Canadian university. The Vector Institute is not a degree-granting institution. Vector will partner with universities towards a goal to graduate 1,000 professional applied Master’s students in        AI-related fields in Ontario per year within five years. </a:t>
            </a:r>
          </a:p>
        </p:txBody>
      </p:sp>
      <p:sp>
        <p:nvSpPr>
          <p:cNvPr id="4" name="Slide Number Placeholder 3">
            <a:extLst>
              <a:ext uri="{FF2B5EF4-FFF2-40B4-BE49-F238E27FC236}">
                <a16:creationId xmlns:a16="http://schemas.microsoft.com/office/drawing/2014/main" id="{40B7DDFD-8998-4B1E-8B73-8B1C43C5008D}"/>
              </a:ext>
            </a:extLst>
          </p:cNvPr>
          <p:cNvSpPr>
            <a:spLocks noGrp="1"/>
          </p:cNvSpPr>
          <p:nvPr>
            <p:ph type="sldNum" sz="quarter" idx="20"/>
          </p:nvPr>
        </p:nvSpPr>
        <p:spPr/>
        <p:txBody>
          <a:bodyPr/>
          <a:lstStyle/>
          <a:p>
            <a:fld id="{E97485E8-AFE8-4FE7-A447-612C8076BDAA}" type="slidenum">
              <a:rPr lang="en-CA" smtClean="0"/>
              <a:pPr/>
              <a:t>19</a:t>
            </a:fld>
            <a:endParaRPr lang="en-CA" dirty="0"/>
          </a:p>
        </p:txBody>
      </p:sp>
    </p:spTree>
    <p:extLst>
      <p:ext uri="{BB962C8B-B14F-4D97-AF65-F5344CB8AC3E}">
        <p14:creationId xmlns:p14="http://schemas.microsoft.com/office/powerpoint/2010/main" val="44161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0BF0-EFDA-4DF1-9292-25C26E76E167}"/>
              </a:ext>
            </a:extLst>
          </p:cNvPr>
          <p:cNvSpPr>
            <a:spLocks noGrp="1"/>
          </p:cNvSpPr>
          <p:nvPr>
            <p:ph type="title"/>
          </p:nvPr>
        </p:nvSpPr>
        <p:spPr/>
        <p:txBody>
          <a:bodyPr/>
          <a:lstStyle/>
          <a:p>
            <a:r>
              <a:rPr lang="en-US" dirty="0"/>
              <a:t>Atypical &amp; Exciting Collaboration</a:t>
            </a:r>
            <a:endParaRPr lang="en-CA" dirty="0"/>
          </a:p>
        </p:txBody>
      </p:sp>
      <p:sp>
        <p:nvSpPr>
          <p:cNvPr id="3" name="Content Placeholder 2">
            <a:extLst>
              <a:ext uri="{FF2B5EF4-FFF2-40B4-BE49-F238E27FC236}">
                <a16:creationId xmlns:a16="http://schemas.microsoft.com/office/drawing/2014/main" id="{28FE83B1-3AAB-4C36-83FB-5C5962BC193E}"/>
              </a:ext>
            </a:extLst>
          </p:cNvPr>
          <p:cNvSpPr>
            <a:spLocks noGrp="1"/>
          </p:cNvSpPr>
          <p:nvPr>
            <p:ph idx="1"/>
          </p:nvPr>
        </p:nvSpPr>
        <p:spPr>
          <a:xfrm>
            <a:off x="179512" y="1180934"/>
            <a:ext cx="8784976" cy="2745224"/>
          </a:xfrm>
        </p:spPr>
        <p:txBody>
          <a:bodyPr>
            <a:normAutofit fontScale="92500" lnSpcReduction="10000"/>
          </a:bodyPr>
          <a:lstStyle/>
          <a:p>
            <a:r>
              <a:rPr lang="en-US" dirty="0"/>
              <a:t>The Vector Institute is an independent not-for-profit corporation dedicated to advancing the field of artificial intelligence through world-class research and applications in the areas of deep learning and machine learning.</a:t>
            </a:r>
            <a:endParaRPr lang="en-CA" dirty="0"/>
          </a:p>
          <a:p>
            <a:r>
              <a:rPr lang="en-CA" dirty="0"/>
              <a:t>Vector serves as the pillar of a thriving AI ecosystem by combining the strengths of institutions, enterprises, start-ups, and business incubators to help drive AI research and its adoption and commercialization across Canada.</a:t>
            </a:r>
            <a:r>
              <a:rPr lang="en-CA" dirty="0">
                <a:solidFill>
                  <a:srgbClr val="FF0000"/>
                </a:solidFill>
              </a:rPr>
              <a:t> </a:t>
            </a:r>
          </a:p>
          <a:p>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CD44A3D7-2313-42E9-B996-8AF5B5D10598}"/>
              </a:ext>
            </a:extLst>
          </p:cNvPr>
          <p:cNvSpPr>
            <a:spLocks noGrp="1"/>
          </p:cNvSpPr>
          <p:nvPr>
            <p:ph type="sldNum" sz="quarter" idx="20"/>
          </p:nvPr>
        </p:nvSpPr>
        <p:spPr/>
        <p:txBody>
          <a:bodyPr/>
          <a:lstStyle/>
          <a:p>
            <a:fld id="{E97485E8-AFE8-4FE7-A447-612C8076BDAA}" type="slidenum">
              <a:rPr lang="en-CA" smtClean="0"/>
              <a:pPr/>
              <a:t>2</a:t>
            </a:fld>
            <a:endParaRPr lang="en-CA" dirty="0"/>
          </a:p>
        </p:txBody>
      </p:sp>
      <p:sp>
        <p:nvSpPr>
          <p:cNvPr id="9" name="Rectangle 8">
            <a:extLst>
              <a:ext uri="{FF2B5EF4-FFF2-40B4-BE49-F238E27FC236}">
                <a16:creationId xmlns:a16="http://schemas.microsoft.com/office/drawing/2014/main" id="{AFA8DCD2-6F4C-464F-A5EB-775004664C8E}"/>
              </a:ext>
            </a:extLst>
          </p:cNvPr>
          <p:cNvSpPr/>
          <p:nvPr/>
        </p:nvSpPr>
        <p:spPr>
          <a:xfrm>
            <a:off x="2416739" y="3886016"/>
            <a:ext cx="6403733" cy="1908215"/>
          </a:xfrm>
          <a:prstGeom prst="rect">
            <a:avLst/>
          </a:prstGeom>
        </p:spPr>
        <p:txBody>
          <a:bodyPr wrap="square">
            <a:spAutoFit/>
          </a:bodyPr>
          <a:lstStyle/>
          <a:p>
            <a:pPr>
              <a:spcAft>
                <a:spcPts val="1200"/>
              </a:spcAft>
            </a:pPr>
            <a:r>
              <a:rPr lang="en-US" i="1" dirty="0">
                <a:latin typeface="Calibri" panose="020F0502020204030204" pitchFamily="34" charset="0"/>
                <a:cs typeface="Calibri" panose="020F0502020204030204" pitchFamily="34" charset="0"/>
              </a:rPr>
              <a:t>Launched in partnership with the University of Toronto and with unprecedented funding and collaboration between governments and businesses across the Canadian economy</a:t>
            </a:r>
          </a:p>
          <a:p>
            <a:r>
              <a:rPr lang="en-US" i="1" dirty="0">
                <a:latin typeface="Calibri" panose="020F0502020204030204" pitchFamily="34" charset="0"/>
                <a:cs typeface="Calibri" panose="020F0502020204030204" pitchFamily="34" charset="0"/>
              </a:rPr>
              <a:t>Located in the Toronto-Waterloo innovation corridor, which employs 205,000+ tech workers, second only to Silicon Valley in North America</a:t>
            </a:r>
            <a:endParaRPr lang="en-CA" i="1" dirty="0">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id="{55A2D39C-0173-4E38-BAC8-7B6636D52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85274" y="3973470"/>
            <a:ext cx="2155723" cy="153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68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0E98C-7DD9-44A8-B139-201C612D73C3}"/>
              </a:ext>
            </a:extLst>
          </p:cNvPr>
          <p:cNvSpPr>
            <a:spLocks noGrp="1"/>
          </p:cNvSpPr>
          <p:nvPr>
            <p:ph type="sldNum" sz="quarter" idx="20"/>
          </p:nvPr>
        </p:nvSpPr>
        <p:spPr/>
        <p:txBody>
          <a:bodyPr/>
          <a:lstStyle/>
          <a:p>
            <a:fld id="{E97485E8-AFE8-4FE7-A447-612C8076BDAA}" type="slidenum">
              <a:rPr lang="en-CA" smtClean="0"/>
              <a:pPr/>
              <a:t>20</a:t>
            </a:fld>
            <a:endParaRPr lang="en-CA" dirty="0"/>
          </a:p>
        </p:txBody>
      </p:sp>
      <p:sp>
        <p:nvSpPr>
          <p:cNvPr id="8" name="Content Placeholder 2">
            <a:extLst>
              <a:ext uri="{FF2B5EF4-FFF2-40B4-BE49-F238E27FC236}">
                <a16:creationId xmlns:a16="http://schemas.microsoft.com/office/drawing/2014/main" id="{825CCCD8-FE10-4515-9DB8-EEAF4C3D5B70}"/>
              </a:ext>
            </a:extLst>
          </p:cNvPr>
          <p:cNvSpPr txBox="1">
            <a:spLocks/>
          </p:cNvSpPr>
          <p:nvPr/>
        </p:nvSpPr>
        <p:spPr>
          <a:xfrm>
            <a:off x="179512" y="1180934"/>
            <a:ext cx="8784976" cy="4824536"/>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CA" dirty="0"/>
          </a:p>
        </p:txBody>
      </p:sp>
      <p:pic>
        <p:nvPicPr>
          <p:cNvPr id="13" name="Picture 12" descr="A view of a city at night&#10;&#10;Description generated with very high confidence">
            <a:extLst>
              <a:ext uri="{FF2B5EF4-FFF2-40B4-BE49-F238E27FC236}">
                <a16:creationId xmlns:a16="http://schemas.microsoft.com/office/drawing/2014/main" id="{BE6E27E3-0BBF-4E98-A33D-58573C5985B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rcRect t="8108" r="28558" b="12488"/>
          <a:stretch/>
        </p:blipFill>
        <p:spPr>
          <a:xfrm>
            <a:off x="-108520" y="0"/>
            <a:ext cx="9252520" cy="6858000"/>
          </a:xfrm>
          <a:prstGeom prst="rect">
            <a:avLst/>
          </a:prstGeom>
        </p:spPr>
      </p:pic>
      <p:sp>
        <p:nvSpPr>
          <p:cNvPr id="9" name="Content Placeholder 2">
            <a:extLst>
              <a:ext uri="{FF2B5EF4-FFF2-40B4-BE49-F238E27FC236}">
                <a16:creationId xmlns:a16="http://schemas.microsoft.com/office/drawing/2014/main" id="{4AF45E63-38F3-462A-AB6A-012340EC592A}"/>
              </a:ext>
            </a:extLst>
          </p:cNvPr>
          <p:cNvSpPr txBox="1">
            <a:spLocks/>
          </p:cNvSpPr>
          <p:nvPr/>
        </p:nvSpPr>
        <p:spPr>
          <a:xfrm>
            <a:off x="323528" y="465352"/>
            <a:ext cx="5645968" cy="5905442"/>
          </a:xfrm>
          <a:prstGeom prst="rect">
            <a:avLst/>
          </a:prstGeom>
          <a:solidFill>
            <a:schemeClr val="bg1">
              <a:alpha val="75000"/>
            </a:schemeClr>
          </a:solidFill>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indent="0">
              <a:buFont typeface="Arial" pitchFamily="34" charset="0"/>
              <a:buNone/>
            </a:pPr>
            <a:endParaRPr lang="en-US" sz="1200" dirty="0">
              <a:latin typeface="Calibri" panose="020F0502020204030204" pitchFamily="34" charset="0"/>
              <a:cs typeface="Calibri" panose="020F0502020204030204" pitchFamily="34" charset="0"/>
            </a:endParaRPr>
          </a:p>
          <a:p>
            <a:pPr marL="88900" lvl="1" indent="0">
              <a:buNone/>
            </a:pPr>
            <a:r>
              <a:rPr lang="en-US" sz="2400" b="1" dirty="0">
                <a:latin typeface="Calibri" panose="020F0502020204030204" pitchFamily="34" charset="0"/>
                <a:cs typeface="Calibri" panose="020F0502020204030204" pitchFamily="34" charset="0"/>
              </a:rPr>
              <a:t>Toronto: “The Views are Different Here”</a:t>
            </a:r>
            <a:endParaRPr lang="en-CA" sz="2400" b="1" dirty="0">
              <a:latin typeface="Calibri" panose="020F0502020204030204" pitchFamily="34" charset="0"/>
              <a:cs typeface="Calibri" panose="020F0502020204030204" pitchFamily="34" charset="0"/>
            </a:endParaRPr>
          </a:p>
          <a:p>
            <a:pPr marL="88900" lvl="1" indent="0">
              <a:buFont typeface="Arial" pitchFamily="34" charset="0"/>
              <a:buNone/>
            </a:pPr>
            <a:endParaRPr lang="en-CA" sz="12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The </a:t>
            </a:r>
            <a:r>
              <a:rPr lang="en-CA" b="1" dirty="0">
                <a:latin typeface="Calibri" panose="020F0502020204030204" pitchFamily="34" charset="0"/>
                <a:cs typeface="Calibri" panose="020F0502020204030204" pitchFamily="34" charset="0"/>
              </a:rPr>
              <a:t>most diverse population in the world</a:t>
            </a:r>
            <a:r>
              <a:rPr lang="en-CA" sz="1400" dirty="0">
                <a:latin typeface="Calibri" panose="020F0502020204030204" pitchFamily="34" charset="0"/>
                <a:cs typeface="Calibri" panose="020F0502020204030204" pitchFamily="34" charset="0"/>
              </a:rPr>
              <a:t>. More than half of the region’s 6.4 million residents are foreign-born – a higher percentage than most global cities, including New York. </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The Toronto-Waterloo Innovation Corridor employs </a:t>
            </a:r>
            <a:r>
              <a:rPr lang="en-CA" b="1" dirty="0">
                <a:latin typeface="Calibri" panose="020F0502020204030204" pitchFamily="34" charset="0"/>
                <a:cs typeface="Calibri" panose="020F0502020204030204" pitchFamily="34" charset="0"/>
              </a:rPr>
              <a:t>205,000+ tech workers</a:t>
            </a:r>
            <a:r>
              <a:rPr lang="en-CA" sz="1400" dirty="0">
                <a:latin typeface="Calibri" panose="020F0502020204030204" pitchFamily="34" charset="0"/>
                <a:cs typeface="Calibri" panose="020F0502020204030204" pitchFamily="34" charset="0"/>
              </a:rPr>
              <a:t>, second only to Silicon Valley in North America.</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Leading North America on almost every important </a:t>
            </a:r>
            <a:r>
              <a:rPr lang="en-CA" b="1" dirty="0">
                <a:latin typeface="Calibri" panose="020F0502020204030204" pitchFamily="34" charset="0"/>
                <a:cs typeface="Calibri" panose="020F0502020204030204" pitchFamily="34" charset="0"/>
              </a:rPr>
              <a:t>quality of life </a:t>
            </a:r>
            <a:r>
              <a:rPr lang="en-CA" sz="1400" dirty="0">
                <a:latin typeface="Calibri" panose="020F0502020204030204" pitchFamily="34" charset="0"/>
                <a:cs typeface="Calibri" panose="020F0502020204030204" pitchFamily="34" charset="0"/>
              </a:rPr>
              <a:t>metric: safety, crime, healthcare, education, housing, culture, and entertainment. </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Highly connected across </a:t>
            </a:r>
            <a:r>
              <a:rPr lang="en-CA" b="1" dirty="0">
                <a:latin typeface="Calibri" panose="020F0502020204030204" pitchFamily="34" charset="0"/>
                <a:cs typeface="Calibri" panose="020F0502020204030204" pitchFamily="34" charset="0"/>
              </a:rPr>
              <a:t>all modes of transportation</a:t>
            </a:r>
            <a:r>
              <a:rPr lang="en-CA" sz="1400" dirty="0">
                <a:latin typeface="Calibri" panose="020F0502020204030204" pitchFamily="34" charset="0"/>
                <a:cs typeface="Calibri" panose="020F0502020204030204" pitchFamily="34" charset="0"/>
              </a:rPr>
              <a:t>: plane, train, car, subway, or bike. Huge volumes of people move efficiently across all transit options every day, multiplying possibilities when it comes to choosing where to live.</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Toronto’s Pearson International Airport is the </a:t>
            </a:r>
            <a:r>
              <a:rPr lang="en-CA" b="1" dirty="0">
                <a:latin typeface="Calibri" panose="020F0502020204030204" pitchFamily="34" charset="0"/>
                <a:cs typeface="Calibri" panose="020F0502020204030204" pitchFamily="34" charset="0"/>
              </a:rPr>
              <a:t>second largest international airport in North America</a:t>
            </a:r>
            <a:r>
              <a:rPr lang="en-CA" sz="1400" dirty="0">
                <a:latin typeface="Calibri" panose="020F0502020204030204" pitchFamily="34" charset="0"/>
                <a:cs typeface="Calibri" panose="020F0502020204030204" pitchFamily="34" charset="0"/>
              </a:rPr>
              <a:t>; travel to some of the largest U.S. markets, including New York, Boston, Chicago and Washington, all within a 90-minute flight.</a:t>
            </a: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Welcoming more than </a:t>
            </a:r>
            <a:r>
              <a:rPr lang="en-CA" b="1" dirty="0">
                <a:latin typeface="Calibri" panose="020F0502020204030204" pitchFamily="34" charset="0"/>
                <a:cs typeface="Calibri" panose="020F0502020204030204" pitchFamily="34" charset="0"/>
              </a:rPr>
              <a:t>100,000 new immigrants every year </a:t>
            </a:r>
            <a:r>
              <a:rPr lang="en-CA" sz="1400" dirty="0">
                <a:latin typeface="Calibri" panose="020F0502020204030204" pitchFamily="34" charset="0"/>
                <a:cs typeface="Calibri" panose="020F0502020204030204" pitchFamily="34" charset="0"/>
              </a:rPr>
              <a:t>– 40% of Canada’s total immigration inflow. Governments work in concert to encourage immigration among </a:t>
            </a:r>
            <a:r>
              <a:rPr lang="en-CA" sz="2100" b="1" dirty="0">
                <a:latin typeface="Calibri" panose="020F0502020204030204" pitchFamily="34" charset="0"/>
                <a:cs typeface="Calibri" panose="020F0502020204030204" pitchFamily="34" charset="0"/>
              </a:rPr>
              <a:t>highly-skilled international talent</a:t>
            </a:r>
            <a:r>
              <a:rPr lang="en-CA" sz="1400" dirty="0">
                <a:latin typeface="Calibri" panose="020F0502020204030204" pitchFamily="34" charset="0"/>
                <a:cs typeface="Calibri" panose="020F0502020204030204" pitchFamily="34" charset="0"/>
              </a:rPr>
              <a:t>.</a:t>
            </a:r>
            <a:endParaRPr lang="en-CA"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936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suit and tie&#10;&#10;Description generated with very high confidence">
            <a:extLst>
              <a:ext uri="{FF2B5EF4-FFF2-40B4-BE49-F238E27FC236}">
                <a16:creationId xmlns:a16="http://schemas.microsoft.com/office/drawing/2014/main" id="{CB519C7A-92FC-4C53-A05C-418AC876E7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97" t="-1" r="14493" b="-1"/>
          <a:stretch/>
        </p:blipFill>
        <p:spPr>
          <a:xfrm>
            <a:off x="-1" y="0"/>
            <a:ext cx="5436097" cy="6858000"/>
          </a:xfrm>
          <a:prstGeom prst="rect">
            <a:avLst/>
          </a:prstGeom>
          <a:effectLst/>
        </p:spPr>
      </p:pic>
      <p:sp>
        <p:nvSpPr>
          <p:cNvPr id="3" name="Content Placeholder 2">
            <a:extLst>
              <a:ext uri="{FF2B5EF4-FFF2-40B4-BE49-F238E27FC236}">
                <a16:creationId xmlns:a16="http://schemas.microsoft.com/office/drawing/2014/main" id="{A75C2CC0-52B7-44C0-A12A-E4CA7CFAB620}"/>
              </a:ext>
            </a:extLst>
          </p:cNvPr>
          <p:cNvSpPr txBox="1">
            <a:spLocks/>
          </p:cNvSpPr>
          <p:nvPr/>
        </p:nvSpPr>
        <p:spPr>
          <a:xfrm>
            <a:off x="5580112" y="1836915"/>
            <a:ext cx="3456384" cy="318417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Aft>
                <a:spcPts val="600"/>
              </a:spcAft>
              <a:buNone/>
            </a:pPr>
            <a:r>
              <a:rPr lang="en-US" sz="1400" dirty="0">
                <a:solidFill>
                  <a:schemeClr val="tx1">
                    <a:lumMod val="90000"/>
                    <a:lumOff val="10000"/>
                  </a:schemeClr>
                </a:solidFill>
                <a:latin typeface="Calibri" panose="020F0502020204030204" pitchFamily="34" charset="0"/>
                <a:cs typeface="Calibri" panose="020F0502020204030204" pitchFamily="34" charset="0"/>
              </a:rPr>
              <a:t>“Increasingly, the world’s most promising researchers in deep learning and other AI subfields are looking at Canada as a hub with many opportunities to collaborate, advance research and develop applications. Vector is a pillar of the Canadian AI ecosystem and I’m very excited that the team is expanding with highly sought-after talent, some of whom I’ve had the pleasure of working with. This team will drive Vector’s excellence in research, education and industry collaboration.”</a:t>
            </a:r>
          </a:p>
          <a:p>
            <a:pPr marL="88900" indent="-88900">
              <a:buNone/>
            </a:pPr>
            <a:r>
              <a:rPr lang="en-US" sz="1400" dirty="0">
                <a:solidFill>
                  <a:schemeClr val="tx1">
                    <a:lumMod val="90000"/>
                    <a:lumOff val="10000"/>
                  </a:schemeClr>
                </a:solidFill>
                <a:latin typeface="Calibri" panose="020F0502020204030204" pitchFamily="34" charset="0"/>
                <a:cs typeface="Calibri" panose="020F0502020204030204" pitchFamily="34" charset="0"/>
              </a:rPr>
              <a:t>- Geoffrey Hinton, Chief Scientific Advisor, Vector Institute</a:t>
            </a:r>
          </a:p>
          <a:p>
            <a:endParaRPr lang="en-CA" sz="1400" dirty="0">
              <a:solidFill>
                <a:schemeClr val="tx1">
                  <a:lumMod val="90000"/>
                  <a:lumOff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44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Vector_Plate_019.jpg">
            <a:extLst>
              <a:ext uri="{FF2B5EF4-FFF2-40B4-BE49-F238E27FC236}">
                <a16:creationId xmlns:a16="http://schemas.microsoft.com/office/drawing/2014/main" id="{8772A529-EA7C-44F4-93CD-38230572C29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70166" cy="6858000"/>
          </a:xfrm>
          <a:prstGeom prst="rect">
            <a:avLst/>
          </a:prstGeom>
        </p:spPr>
      </p:pic>
      <p:sp>
        <p:nvSpPr>
          <p:cNvPr id="3" name="Title 1">
            <a:extLst>
              <a:ext uri="{FF2B5EF4-FFF2-40B4-BE49-F238E27FC236}">
                <a16:creationId xmlns:a16="http://schemas.microsoft.com/office/drawing/2014/main" id="{BAEB0B95-E6C2-4A7B-869D-0590FC25A61F}"/>
              </a:ext>
            </a:extLst>
          </p:cNvPr>
          <p:cNvSpPr txBox="1">
            <a:spLocks/>
          </p:cNvSpPr>
          <p:nvPr/>
        </p:nvSpPr>
        <p:spPr>
          <a:xfrm>
            <a:off x="467544" y="5373216"/>
            <a:ext cx="4896544" cy="558627"/>
          </a:xfrm>
          <a:prstGeom prst="rect">
            <a:avLst/>
          </a:prstGeom>
          <a:solidFill>
            <a:schemeClr val="bg1">
              <a:alpha val="27000"/>
            </a:schemeClr>
          </a:solidFill>
        </p:spPr>
        <p:txBody>
          <a:bodyPr vert="horz" lIns="68580" tIns="34290" rIns="68580" bIns="34290" rtlCol="0" anchor="ctr">
            <a:normAutofit/>
          </a:bodyPr>
          <a:lstStyle>
            <a:lvl1pPr algn="l" defTabSz="914400" rtl="0" eaLnBrk="1" latinLnBrk="0" hangingPunct="1">
              <a:spcBef>
                <a:spcPct val="0"/>
              </a:spcBef>
              <a:buNone/>
              <a:defRPr sz="4000" kern="1200" spc="-100" baseline="0">
                <a:solidFill>
                  <a:schemeClr val="tx1"/>
                </a:solidFill>
                <a:latin typeface="Calibri" panose="020F0502020204030204" pitchFamily="34" charset="0"/>
                <a:ea typeface="+mj-ea"/>
                <a:cs typeface="Calibri" panose="020F0502020204030204" pitchFamily="34" charset="0"/>
              </a:defRPr>
            </a:lvl1pPr>
          </a:lstStyle>
          <a:p>
            <a:pPr algn="ctr"/>
            <a:r>
              <a:rPr lang="en-US" sz="2700" dirty="0">
                <a:solidFill>
                  <a:schemeClr val="bg1"/>
                </a:solidFill>
                <a:latin typeface="+mj-lt"/>
              </a:rPr>
              <a:t>vectorinstitute.ai | @VectorInst</a:t>
            </a:r>
          </a:p>
        </p:txBody>
      </p:sp>
    </p:spTree>
    <p:extLst>
      <p:ext uri="{BB962C8B-B14F-4D97-AF65-F5344CB8AC3E}">
        <p14:creationId xmlns:p14="http://schemas.microsoft.com/office/powerpoint/2010/main" val="395540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p:txBody>
          <a:bodyPr/>
          <a:lstStyle/>
          <a:p>
            <a:r>
              <a:rPr lang="en-US" dirty="0"/>
              <a:t>Canadian Context</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099799"/>
            <a:ext cx="8784976" cy="4849481"/>
          </a:xfrm>
        </p:spPr>
        <p:txBody>
          <a:bodyPr>
            <a:normAutofit/>
          </a:bodyPr>
          <a:lstStyle/>
          <a:p>
            <a:pPr>
              <a:spcAft>
                <a:spcPts val="600"/>
              </a:spcAft>
            </a:pPr>
            <a:r>
              <a:rPr lang="en-US" sz="1800" dirty="0"/>
              <a:t>Canada has been a leader in AI research and education for years, specifically in the fields of deep learning, machine learning and reinforcement learning. </a:t>
            </a:r>
          </a:p>
          <a:p>
            <a:r>
              <a:rPr lang="en-US" sz="1800" dirty="0"/>
              <a:t>Major AI research and investment clusters have emerged around leading scientists and academic institutions in Toronto, Montreal and Edmonton. </a:t>
            </a:r>
          </a:p>
          <a:p>
            <a:endParaRPr lang="en-US" dirty="0"/>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p:txBody>
          <a:bodyPr/>
          <a:lstStyle/>
          <a:p>
            <a:fld id="{E97485E8-AFE8-4FE7-A447-612C8076BDAA}" type="slidenum">
              <a:rPr lang="en-CA" smtClean="0"/>
              <a:pPr/>
              <a:t>3</a:t>
            </a:fld>
            <a:endParaRPr lang="en-CA" dirty="0"/>
          </a:p>
        </p:txBody>
      </p:sp>
      <p:sp>
        <p:nvSpPr>
          <p:cNvPr id="15" name="Rectangle 14">
            <a:extLst>
              <a:ext uri="{FF2B5EF4-FFF2-40B4-BE49-F238E27FC236}">
                <a16:creationId xmlns:a16="http://schemas.microsoft.com/office/drawing/2014/main" id="{509AF20A-6804-4354-979E-B8E0EDB37457}"/>
              </a:ext>
            </a:extLst>
          </p:cNvPr>
          <p:cNvSpPr/>
          <p:nvPr/>
        </p:nvSpPr>
        <p:spPr>
          <a:xfrm>
            <a:off x="276764" y="2469927"/>
            <a:ext cx="3091866" cy="3473387"/>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sz="1400" i="1"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Robots controlled by remote supercomputers. Self-driving cars on narrow, winding streets. Board-game players of unimaginable skill. These successes of artificial intelligence (AI) rely on neural networks: algorithms that churn through data using a structure loosely based on the human brain, and calculate functions too complex for humans to write. The use of such networks is a signature of firms in Silicon Valley. But they were largely invented not in California but in Canada.</a:t>
            </a:r>
          </a:p>
          <a:p>
            <a:pPr>
              <a:lnSpc>
                <a:spcPct val="107000"/>
              </a:lnSpc>
              <a:spcBef>
                <a:spcPts val="1200"/>
              </a:spcBef>
              <a:spcAft>
                <a:spcPts val="0"/>
              </a:spcAft>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 The Economist, November 2017</a:t>
            </a:r>
          </a:p>
        </p:txBody>
      </p:sp>
      <p:grpSp>
        <p:nvGrpSpPr>
          <p:cNvPr id="6" name="Group 5">
            <a:extLst>
              <a:ext uri="{FF2B5EF4-FFF2-40B4-BE49-F238E27FC236}">
                <a16:creationId xmlns:a16="http://schemas.microsoft.com/office/drawing/2014/main" id="{333E5481-BAFF-4861-97C6-9651417DC86F}"/>
              </a:ext>
            </a:extLst>
          </p:cNvPr>
          <p:cNvGrpSpPr/>
          <p:nvPr/>
        </p:nvGrpSpPr>
        <p:grpSpPr>
          <a:xfrm>
            <a:off x="3500788" y="2420888"/>
            <a:ext cx="5255156" cy="3549287"/>
            <a:chOff x="3500788" y="2420888"/>
            <a:chExt cx="5255156" cy="3549287"/>
          </a:xfrm>
        </p:grpSpPr>
        <p:pic>
          <p:nvPicPr>
            <p:cNvPr id="8" name="Graphic 7">
              <a:extLst>
                <a:ext uri="{FF2B5EF4-FFF2-40B4-BE49-F238E27FC236}">
                  <a16:creationId xmlns:a16="http://schemas.microsoft.com/office/drawing/2014/main" id="{C123C963-F769-48B8-AC9F-A899EA6537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1555" y="2420888"/>
              <a:ext cx="4204861" cy="3549287"/>
            </a:xfrm>
            <a:prstGeom prst="rect">
              <a:avLst/>
            </a:prstGeom>
          </p:spPr>
        </p:pic>
        <p:sp>
          <p:nvSpPr>
            <p:cNvPr id="12" name="TextBox 11">
              <a:extLst>
                <a:ext uri="{FF2B5EF4-FFF2-40B4-BE49-F238E27FC236}">
                  <a16:creationId xmlns:a16="http://schemas.microsoft.com/office/drawing/2014/main" id="{0ED06F10-FD18-4EBF-97B8-3643377BB688}"/>
                </a:ext>
              </a:extLst>
            </p:cNvPr>
            <p:cNvSpPr txBox="1"/>
            <p:nvPr/>
          </p:nvSpPr>
          <p:spPr>
            <a:xfrm>
              <a:off x="3500788" y="3932684"/>
              <a:ext cx="3091866" cy="646331"/>
            </a:xfrm>
            <a:prstGeom prst="rect">
              <a:avLst/>
            </a:prstGeom>
            <a:noFill/>
          </p:spPr>
          <p:txBody>
            <a:bodyPr wrap="square" rtlCol="0">
              <a:spAutoFit/>
            </a:bodyPr>
            <a:lstStyle/>
            <a:p>
              <a:r>
                <a:rPr lang="en-US" sz="3600" b="1" dirty="0"/>
                <a:t>EDMONTON</a:t>
              </a:r>
              <a:endParaRPr lang="en-CA" sz="3600" b="1" dirty="0"/>
            </a:p>
          </p:txBody>
        </p:sp>
        <p:sp>
          <p:nvSpPr>
            <p:cNvPr id="5" name="TextBox 4">
              <a:extLst>
                <a:ext uri="{FF2B5EF4-FFF2-40B4-BE49-F238E27FC236}">
                  <a16:creationId xmlns:a16="http://schemas.microsoft.com/office/drawing/2014/main" id="{62267795-BD81-472A-A522-5E5ACC315102}"/>
                </a:ext>
              </a:extLst>
            </p:cNvPr>
            <p:cNvSpPr txBox="1"/>
            <p:nvPr/>
          </p:nvSpPr>
          <p:spPr>
            <a:xfrm>
              <a:off x="5928809" y="4374635"/>
              <a:ext cx="2827135" cy="646331"/>
            </a:xfrm>
            <a:prstGeom prst="rect">
              <a:avLst/>
            </a:prstGeom>
            <a:noFill/>
          </p:spPr>
          <p:txBody>
            <a:bodyPr wrap="square" rtlCol="0">
              <a:spAutoFit/>
            </a:bodyPr>
            <a:lstStyle/>
            <a:p>
              <a:r>
                <a:rPr lang="en-US" sz="3600" b="1" dirty="0"/>
                <a:t>MONTREAL</a:t>
              </a:r>
              <a:endParaRPr lang="en-CA" sz="3600" b="1" dirty="0"/>
            </a:p>
          </p:txBody>
        </p:sp>
        <p:sp>
          <p:nvSpPr>
            <p:cNvPr id="11" name="TextBox 10">
              <a:extLst>
                <a:ext uri="{FF2B5EF4-FFF2-40B4-BE49-F238E27FC236}">
                  <a16:creationId xmlns:a16="http://schemas.microsoft.com/office/drawing/2014/main" id="{6ED1554D-7F86-4343-A1DB-E5E583CF2070}"/>
                </a:ext>
              </a:extLst>
            </p:cNvPr>
            <p:cNvSpPr txBox="1"/>
            <p:nvPr/>
          </p:nvSpPr>
          <p:spPr>
            <a:xfrm>
              <a:off x="5105206" y="5014917"/>
              <a:ext cx="2657088" cy="646331"/>
            </a:xfrm>
            <a:prstGeom prst="rect">
              <a:avLst/>
            </a:prstGeom>
            <a:noFill/>
          </p:spPr>
          <p:txBody>
            <a:bodyPr wrap="square" rtlCol="0">
              <a:spAutoFit/>
            </a:bodyPr>
            <a:lstStyle/>
            <a:p>
              <a:r>
                <a:rPr lang="en-US" sz="3600" b="1" dirty="0"/>
                <a:t>TORONTO</a:t>
              </a:r>
              <a:endParaRPr lang="en-CA" sz="3600" b="1" dirty="0"/>
            </a:p>
          </p:txBody>
        </p:sp>
      </p:grpSp>
    </p:spTree>
    <p:extLst>
      <p:ext uri="{BB962C8B-B14F-4D97-AF65-F5344CB8AC3E}">
        <p14:creationId xmlns:p14="http://schemas.microsoft.com/office/powerpoint/2010/main" val="2421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a:xfrm>
            <a:off x="179512" y="116632"/>
            <a:ext cx="8784976" cy="816629"/>
          </a:xfrm>
        </p:spPr>
        <p:txBody>
          <a:bodyPr/>
          <a:lstStyle/>
          <a:p>
            <a:r>
              <a:rPr lang="en-US" dirty="0"/>
              <a:t>Graduates from Canada: Highlights</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124744"/>
            <a:ext cx="8784976" cy="4840354"/>
          </a:xfrm>
        </p:spPr>
        <p:txBody>
          <a:bodyPr>
            <a:normAutofit/>
          </a:bodyPr>
          <a:lstStyle/>
          <a:p>
            <a:r>
              <a:rPr lang="en-US" sz="1800" dirty="0"/>
              <a:t>Graduates from Canada have gone on to lead labs in the world’s top technology companies.</a:t>
            </a:r>
          </a:p>
          <a:p>
            <a:endParaRPr lang="en-US" dirty="0"/>
          </a:p>
          <a:p>
            <a:endParaRPr lang="en-US" dirty="0"/>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a:xfrm>
            <a:off x="8532440" y="6370794"/>
            <a:ext cx="490736" cy="329184"/>
          </a:xfrm>
        </p:spPr>
        <p:txBody>
          <a:bodyPr/>
          <a:lstStyle/>
          <a:p>
            <a:fld id="{E97485E8-AFE8-4FE7-A447-612C8076BDAA}" type="slidenum">
              <a:rPr lang="en-CA" smtClean="0"/>
              <a:pPr/>
              <a:t>4</a:t>
            </a:fld>
            <a:endParaRPr lang="en-CA" dirty="0"/>
          </a:p>
        </p:txBody>
      </p:sp>
      <p:grpSp>
        <p:nvGrpSpPr>
          <p:cNvPr id="5" name="Group 4">
            <a:extLst>
              <a:ext uri="{FF2B5EF4-FFF2-40B4-BE49-F238E27FC236}">
                <a16:creationId xmlns:a16="http://schemas.microsoft.com/office/drawing/2014/main" id="{5B18DAA0-7223-46D7-9148-636BA72D9956}"/>
              </a:ext>
            </a:extLst>
          </p:cNvPr>
          <p:cNvGrpSpPr/>
          <p:nvPr/>
        </p:nvGrpSpPr>
        <p:grpSpPr>
          <a:xfrm>
            <a:off x="1259632" y="1484784"/>
            <a:ext cx="7416824" cy="4422104"/>
            <a:chOff x="1259632" y="1484784"/>
            <a:chExt cx="7416824" cy="4422104"/>
          </a:xfrm>
        </p:grpSpPr>
        <p:pic>
          <p:nvPicPr>
            <p:cNvPr id="6" name="Picture 5" descr="A screenshot of a cell phone&#10;&#10;Description generated with very high confidence">
              <a:extLst>
                <a:ext uri="{FF2B5EF4-FFF2-40B4-BE49-F238E27FC236}">
                  <a16:creationId xmlns:a16="http://schemas.microsoft.com/office/drawing/2014/main" id="{D88597F1-A6F6-48EE-8610-D8DF54058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84784"/>
              <a:ext cx="6635006" cy="4410982"/>
            </a:xfrm>
            <a:prstGeom prst="rect">
              <a:avLst/>
            </a:prstGeom>
          </p:spPr>
        </p:pic>
        <p:sp>
          <p:nvSpPr>
            <p:cNvPr id="8" name="TextBox 7">
              <a:extLst>
                <a:ext uri="{FF2B5EF4-FFF2-40B4-BE49-F238E27FC236}">
                  <a16:creationId xmlns:a16="http://schemas.microsoft.com/office/drawing/2014/main" id="{D5AB9629-36B3-4F46-8244-6E10D054BD04}"/>
                </a:ext>
              </a:extLst>
            </p:cNvPr>
            <p:cNvSpPr txBox="1"/>
            <p:nvPr/>
          </p:nvSpPr>
          <p:spPr>
            <a:xfrm>
              <a:off x="1259632" y="2435984"/>
              <a:ext cx="1645914" cy="1785104"/>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Geoffrey Hinton</a:t>
              </a:r>
            </a:p>
            <a:p>
              <a:r>
                <a:rPr lang="en-US" sz="1000" i="1" dirty="0">
                  <a:latin typeface="Calibri" panose="020F0502020204030204" pitchFamily="34" charset="0"/>
                  <a:cs typeface="Calibri" panose="020F0502020204030204" pitchFamily="34" charset="0"/>
                </a:rPr>
                <a:t>VP and Engineering Fellow </a:t>
              </a:r>
            </a:p>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Ryan Adams</a:t>
              </a:r>
            </a:p>
            <a:p>
              <a:r>
                <a:rPr lang="en-US" sz="1000" dirty="0">
                  <a:latin typeface="Calibri" panose="020F0502020204030204" pitchFamily="34" charset="0"/>
                  <a:cs typeface="Calibri" panose="020F0502020204030204" pitchFamily="34" charset="0"/>
                </a:rPr>
                <a:t>George Dahl</a:t>
              </a:r>
            </a:p>
            <a:p>
              <a:r>
                <a:rPr lang="en-US" sz="1000" dirty="0">
                  <a:latin typeface="Calibri" panose="020F0502020204030204" pitchFamily="34" charset="0"/>
                  <a:cs typeface="Calibri" panose="020F0502020204030204" pitchFamily="34" charset="0"/>
                </a:rPr>
                <a:t>Navdeep Jaitly</a:t>
              </a:r>
            </a:p>
            <a:p>
              <a:r>
                <a:rPr lang="en-US" sz="1000" dirty="0">
                  <a:latin typeface="Calibri" panose="020F0502020204030204" pitchFamily="34" charset="0"/>
                  <a:cs typeface="Calibri" panose="020F0502020204030204" pitchFamily="34" charset="0"/>
                </a:rPr>
                <a:t>Alex Krizhevsky</a:t>
              </a:r>
            </a:p>
            <a:p>
              <a:r>
                <a:rPr lang="en-US" sz="1000" dirty="0">
                  <a:latin typeface="Calibri" panose="020F0502020204030204" pitchFamily="34" charset="0"/>
                  <a:cs typeface="Calibri" panose="020F0502020204030204" pitchFamily="34" charset="0"/>
                </a:rPr>
                <a:t>Hugo Larochelle</a:t>
              </a:r>
            </a:p>
            <a:p>
              <a:r>
                <a:rPr lang="en-US" sz="1000" dirty="0">
                  <a:latin typeface="Calibri" panose="020F0502020204030204" pitchFamily="34" charset="0"/>
                  <a:cs typeface="Calibri" panose="020F0502020204030204" pitchFamily="34" charset="0"/>
                </a:rPr>
                <a:t>Jasper Snoek</a:t>
              </a:r>
            </a:p>
            <a:p>
              <a:r>
                <a:rPr lang="en-US" sz="1000" dirty="0">
                  <a:latin typeface="Calibri" panose="020F0502020204030204" pitchFamily="34" charset="0"/>
                  <a:cs typeface="Calibri" panose="020F0502020204030204" pitchFamily="34" charset="0"/>
                </a:rPr>
                <a:t>Kevin Swersky</a:t>
              </a:r>
            </a:p>
            <a:p>
              <a:r>
                <a:rPr lang="en-US" sz="1000" dirty="0">
                  <a:latin typeface="Calibri" panose="020F0502020204030204" pitchFamily="34" charset="0"/>
                  <a:cs typeface="Calibri" panose="020F0502020204030204" pitchFamily="34" charset="0"/>
                </a:rPr>
                <a:t>Daniel Tarlow</a:t>
              </a:r>
            </a:p>
          </p:txBody>
        </p:sp>
        <p:sp>
          <p:nvSpPr>
            <p:cNvPr id="11" name="TextBox 10">
              <a:extLst>
                <a:ext uri="{FF2B5EF4-FFF2-40B4-BE49-F238E27FC236}">
                  <a16:creationId xmlns:a16="http://schemas.microsoft.com/office/drawing/2014/main" id="{10CB03F0-CDD2-4CBB-9307-174155D8C0C2}"/>
                </a:ext>
              </a:extLst>
            </p:cNvPr>
            <p:cNvSpPr txBox="1"/>
            <p:nvPr/>
          </p:nvSpPr>
          <p:spPr>
            <a:xfrm>
              <a:off x="1619672" y="5025370"/>
              <a:ext cx="1440160" cy="707886"/>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Nebojsa Jojic</a:t>
              </a:r>
            </a:p>
            <a:p>
              <a:r>
                <a:rPr lang="en-US" sz="1000" i="1" dirty="0">
                  <a:latin typeface="Calibri" panose="020F0502020204030204" pitchFamily="34" charset="0"/>
                  <a:cs typeface="Calibri" panose="020F0502020204030204" pitchFamily="34" charset="0"/>
                </a:rPr>
                <a:t>Principal Researcher</a:t>
              </a:r>
            </a:p>
            <a:p>
              <a:r>
                <a:rPr lang="en-US" sz="1000" dirty="0">
                  <a:latin typeface="Calibri" panose="020F0502020204030204" pitchFamily="34" charset="0"/>
                  <a:cs typeface="Calibri" panose="020F0502020204030204" pitchFamily="34" charset="0"/>
                </a:rPr>
                <a:t>Jennifer Listgarten</a:t>
              </a:r>
            </a:p>
            <a:p>
              <a:endParaRPr lang="en-US" sz="10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460613C-79E1-4CFA-ACDD-D0849055EA25}"/>
                </a:ext>
              </a:extLst>
            </p:cNvPr>
            <p:cNvSpPr txBox="1"/>
            <p:nvPr/>
          </p:nvSpPr>
          <p:spPr>
            <a:xfrm>
              <a:off x="6732240" y="4037002"/>
              <a:ext cx="1944216"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Ilya Sutskever</a:t>
              </a:r>
            </a:p>
            <a:p>
              <a:r>
                <a:rPr lang="en-US" sz="1000" i="1" dirty="0">
                  <a:latin typeface="Calibri" panose="020F0502020204030204" pitchFamily="34" charset="0"/>
                  <a:cs typeface="Calibri" panose="020F0502020204030204" pitchFamily="34" charset="0"/>
                </a:rPr>
                <a:t>Co-founder &amp; Research Director </a:t>
              </a:r>
            </a:p>
          </p:txBody>
        </p:sp>
        <p:sp>
          <p:nvSpPr>
            <p:cNvPr id="14" name="TextBox 13">
              <a:extLst>
                <a:ext uri="{FF2B5EF4-FFF2-40B4-BE49-F238E27FC236}">
                  <a16:creationId xmlns:a16="http://schemas.microsoft.com/office/drawing/2014/main" id="{BE5E01B7-4F71-47C6-90F1-09D292F4696A}"/>
                </a:ext>
              </a:extLst>
            </p:cNvPr>
            <p:cNvSpPr txBox="1"/>
            <p:nvPr/>
          </p:nvSpPr>
          <p:spPr>
            <a:xfrm>
              <a:off x="6094438" y="2313166"/>
              <a:ext cx="1501898" cy="1323439"/>
            </a:xfrm>
            <a:prstGeom prst="rect">
              <a:avLst/>
            </a:prstGeom>
            <a:solidFill>
              <a:schemeClr val="bg1"/>
            </a:solidFill>
          </p:spPr>
          <p:txBody>
            <a:bodyPr wrap="square" rtlCol="0">
              <a:spAutoFit/>
            </a:bodyPr>
            <a:lstStyle/>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Alex Graves</a:t>
              </a:r>
            </a:p>
            <a:p>
              <a:r>
                <a:rPr lang="en-US" sz="1000" dirty="0">
                  <a:latin typeface="Calibri" panose="020F0502020204030204" pitchFamily="34" charset="0"/>
                  <a:cs typeface="Calibri" panose="020F0502020204030204" pitchFamily="34" charset="0"/>
                </a:rPr>
                <a:t>Yujia Li</a:t>
              </a:r>
            </a:p>
            <a:p>
              <a:r>
                <a:rPr lang="en-US" sz="1000" dirty="0">
                  <a:latin typeface="Calibri" panose="020F0502020204030204" pitchFamily="34" charset="0"/>
                  <a:cs typeface="Calibri" panose="020F0502020204030204" pitchFamily="34" charset="0"/>
                </a:rPr>
                <a:t>James Martens </a:t>
              </a:r>
            </a:p>
            <a:p>
              <a:r>
                <a:rPr lang="en-US" sz="1000" dirty="0">
                  <a:latin typeface="Calibri" panose="020F0502020204030204" pitchFamily="34" charset="0"/>
                  <a:cs typeface="Calibri" panose="020F0502020204030204" pitchFamily="34" charset="0"/>
                </a:rPr>
                <a:t>Volodymyr Mnih</a:t>
              </a:r>
            </a:p>
            <a:p>
              <a:r>
                <a:rPr lang="en-US" sz="1000" dirty="0">
                  <a:latin typeface="Calibri" panose="020F0502020204030204" pitchFamily="34" charset="0"/>
                  <a:cs typeface="Calibri" panose="020F0502020204030204" pitchFamily="34" charset="0"/>
                </a:rPr>
                <a:t>Andriy Mnih</a:t>
              </a:r>
            </a:p>
            <a:p>
              <a:r>
                <a:rPr lang="en-US" sz="1000" dirty="0">
                  <a:latin typeface="Calibri" panose="020F0502020204030204" pitchFamily="34" charset="0"/>
                  <a:cs typeface="Calibri" panose="020F0502020204030204" pitchFamily="34" charset="0"/>
                </a:rPr>
                <a:t>Vinod Nair</a:t>
              </a:r>
            </a:p>
            <a:p>
              <a:r>
                <a:rPr lang="en-US" sz="1000" dirty="0">
                  <a:latin typeface="Calibri" panose="020F0502020204030204" pitchFamily="34" charset="0"/>
                  <a:cs typeface="Calibri" panose="020F0502020204030204" pitchFamily="34" charset="0"/>
                </a:rPr>
                <a:t>Yee Whye Teh</a:t>
              </a:r>
            </a:p>
          </p:txBody>
        </p:sp>
        <p:sp>
          <p:nvSpPr>
            <p:cNvPr id="16" name="TextBox 15">
              <a:extLst>
                <a:ext uri="{FF2B5EF4-FFF2-40B4-BE49-F238E27FC236}">
                  <a16:creationId xmlns:a16="http://schemas.microsoft.com/office/drawing/2014/main" id="{E94F4187-66FD-4DAA-9EAB-6663FE933830}"/>
                </a:ext>
              </a:extLst>
            </p:cNvPr>
            <p:cNvSpPr txBox="1"/>
            <p:nvPr/>
          </p:nvSpPr>
          <p:spPr>
            <a:xfrm>
              <a:off x="3779912" y="5327983"/>
              <a:ext cx="1440160"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Yann LeCun</a:t>
              </a:r>
            </a:p>
            <a:p>
              <a:r>
                <a:rPr lang="en-US" sz="1000" i="1" dirty="0">
                  <a:latin typeface="Calibri" panose="020F0502020204030204" pitchFamily="34" charset="0"/>
                  <a:cs typeface="Calibri" panose="020F0502020204030204" pitchFamily="34" charset="0"/>
                </a:rPr>
                <a:t>Director of AI Research</a:t>
              </a:r>
            </a:p>
          </p:txBody>
        </p:sp>
        <p:sp>
          <p:nvSpPr>
            <p:cNvPr id="17" name="TextBox 16">
              <a:extLst>
                <a:ext uri="{FF2B5EF4-FFF2-40B4-BE49-F238E27FC236}">
                  <a16:creationId xmlns:a16="http://schemas.microsoft.com/office/drawing/2014/main" id="{1A776899-673D-47BC-B7EF-FB9F2EE369F2}"/>
                </a:ext>
              </a:extLst>
            </p:cNvPr>
            <p:cNvSpPr txBox="1"/>
            <p:nvPr/>
          </p:nvSpPr>
          <p:spPr>
            <a:xfrm>
              <a:off x="5868144" y="5045114"/>
              <a:ext cx="1440160" cy="861774"/>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Ruslan Salakhutdinov</a:t>
              </a:r>
            </a:p>
            <a:p>
              <a:r>
                <a:rPr lang="en-US" sz="1000" i="1" dirty="0">
                  <a:latin typeface="Calibri" panose="020F0502020204030204" pitchFamily="34" charset="0"/>
                  <a:cs typeface="Calibri" panose="020F0502020204030204" pitchFamily="34" charset="0"/>
                </a:rPr>
                <a:t>Director of AI Research</a:t>
              </a:r>
            </a:p>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Joshua Susskind</a:t>
              </a:r>
            </a:p>
            <a:p>
              <a:r>
                <a:rPr lang="en-US" sz="1000" dirty="0">
                  <a:latin typeface="Calibri" panose="020F0502020204030204" pitchFamily="34" charset="0"/>
                  <a:cs typeface="Calibri" panose="020F0502020204030204" pitchFamily="34" charset="0"/>
                </a:rPr>
                <a:t>Charlie Tang</a:t>
              </a:r>
            </a:p>
          </p:txBody>
        </p:sp>
        <p:sp>
          <p:nvSpPr>
            <p:cNvPr id="19" name="TextBox 18">
              <a:extLst>
                <a:ext uri="{FF2B5EF4-FFF2-40B4-BE49-F238E27FC236}">
                  <a16:creationId xmlns:a16="http://schemas.microsoft.com/office/drawing/2014/main" id="{B5C0109C-C515-48DB-95BD-A869CB284B21}"/>
                </a:ext>
              </a:extLst>
            </p:cNvPr>
            <p:cNvSpPr txBox="1"/>
            <p:nvPr/>
          </p:nvSpPr>
          <p:spPr>
            <a:xfrm>
              <a:off x="3779912" y="2268384"/>
              <a:ext cx="1152128"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Craig Boutilier</a:t>
              </a:r>
            </a:p>
            <a:p>
              <a:r>
                <a:rPr lang="en-US" sz="1000" i="1" dirty="0">
                  <a:latin typeface="Calibri" panose="020F0502020204030204" pitchFamily="34" charset="0"/>
                  <a:cs typeface="Calibri" panose="020F0502020204030204" pitchFamily="34" charset="0"/>
                </a:rPr>
                <a:t>Principal Scientist</a:t>
              </a:r>
            </a:p>
          </p:txBody>
        </p:sp>
      </p:grpSp>
    </p:spTree>
    <p:extLst>
      <p:ext uri="{BB962C8B-B14F-4D97-AF65-F5344CB8AC3E}">
        <p14:creationId xmlns:p14="http://schemas.microsoft.com/office/powerpoint/2010/main" val="332149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p:txBody>
          <a:bodyPr/>
          <a:lstStyle/>
          <a:p>
            <a:r>
              <a:rPr lang="en-US" dirty="0"/>
              <a:t>The Great AI Awakening</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124744"/>
            <a:ext cx="8784976" cy="4896544"/>
          </a:xfrm>
        </p:spPr>
        <p:txBody>
          <a:bodyPr>
            <a:normAutofit/>
          </a:bodyPr>
          <a:lstStyle/>
          <a:p>
            <a:pPr>
              <a:spcAft>
                <a:spcPts val="600"/>
              </a:spcAft>
            </a:pPr>
            <a:r>
              <a:rPr lang="en-US" sz="1400" dirty="0"/>
              <a:t>Companies, governments and institutions in Canada are awakening to the opportunities presented by investments in AI and the quality of local talent. </a:t>
            </a:r>
          </a:p>
          <a:p>
            <a:pPr>
              <a:spcAft>
                <a:spcPts val="600"/>
              </a:spcAft>
            </a:pPr>
            <a:r>
              <a:rPr lang="en-US" sz="1400" dirty="0"/>
              <a:t>All organizations</a:t>
            </a:r>
            <a:r>
              <a:rPr lang="en-US" sz="1400" dirty="0">
                <a:solidFill>
                  <a:srgbClr val="FF0000"/>
                </a:solidFill>
              </a:rPr>
              <a:t> </a:t>
            </a:r>
            <a:r>
              <a:rPr lang="en-US" sz="1400" dirty="0"/>
              <a:t>are at different stages of realizing the power of AI and adapting their strategies to seize the opportunities presented by the future of AI research and applications.</a:t>
            </a:r>
          </a:p>
          <a:p>
            <a:pPr>
              <a:spcAft>
                <a:spcPts val="600"/>
              </a:spcAft>
            </a:pPr>
            <a:r>
              <a:rPr lang="en-US" sz="1400" dirty="0"/>
              <a:t>Whether it’s in corporate research labs, hospitals, traditional industry or innovative start-ups, the local demand for AI talent is greater than ever.</a:t>
            </a:r>
          </a:p>
          <a:p>
            <a:pPr>
              <a:spcAft>
                <a:spcPts val="600"/>
              </a:spcAft>
            </a:pPr>
            <a:r>
              <a:rPr lang="en-US" sz="1400" dirty="0"/>
              <a:t>Recognizing this immense opportunity, Canadian academics, governments and businesses came together in an unprecedented collaboration to launch the Vector Institute earlier this year.</a:t>
            </a:r>
          </a:p>
          <a:p>
            <a:pPr>
              <a:spcAft>
                <a:spcPts val="600"/>
              </a:spcAft>
            </a:pPr>
            <a:r>
              <a:rPr lang="en-US" sz="1400" dirty="0"/>
              <a:t>The Vector Institute and its partners will play a major role in meeting the demand for talent.</a:t>
            </a:r>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p:txBody>
          <a:bodyPr/>
          <a:lstStyle/>
          <a:p>
            <a:fld id="{E97485E8-AFE8-4FE7-A447-612C8076BDAA}" type="slidenum">
              <a:rPr lang="en-CA" smtClean="0"/>
              <a:pPr/>
              <a:t>5</a:t>
            </a:fld>
            <a:endParaRPr lang="en-CA" dirty="0"/>
          </a:p>
        </p:txBody>
      </p:sp>
      <p:sp>
        <p:nvSpPr>
          <p:cNvPr id="8" name="Rectangle 7">
            <a:extLst>
              <a:ext uri="{FF2B5EF4-FFF2-40B4-BE49-F238E27FC236}">
                <a16:creationId xmlns:a16="http://schemas.microsoft.com/office/drawing/2014/main" id="{E5C8D5B7-4265-4DB1-8FFC-DBCE70F5F550}"/>
              </a:ext>
            </a:extLst>
          </p:cNvPr>
          <p:cNvSpPr/>
          <p:nvPr/>
        </p:nvSpPr>
        <p:spPr>
          <a:xfrm>
            <a:off x="323528" y="3645024"/>
            <a:ext cx="8640960" cy="685059"/>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b="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Vector is combining strengths across Canada’s thriving AI ecosystem and building a complete AI value chain.</a:t>
            </a:r>
          </a:p>
        </p:txBody>
      </p:sp>
      <p:sp>
        <p:nvSpPr>
          <p:cNvPr id="9" name="Rectangle 8">
            <a:extLst>
              <a:ext uri="{FF2B5EF4-FFF2-40B4-BE49-F238E27FC236}">
                <a16:creationId xmlns:a16="http://schemas.microsoft.com/office/drawing/2014/main" id="{381CDEDC-AA60-40A4-B589-855C4D4589D3}"/>
              </a:ext>
            </a:extLst>
          </p:cNvPr>
          <p:cNvSpPr/>
          <p:nvPr/>
        </p:nvSpPr>
        <p:spPr>
          <a:xfrm>
            <a:off x="161566" y="3645024"/>
            <a:ext cx="144016" cy="685060"/>
          </a:xfrm>
          <a:prstGeom prst="rect">
            <a:avLst/>
          </a:prstGeom>
          <a:solidFill>
            <a:schemeClr val="accent4">
              <a:lumMod val="60000"/>
              <a:lumOff val="4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descr="H:\Documents\AI Institute\VI Bios\Jordan Jacobs - head shot.jpg">
            <a:extLst>
              <a:ext uri="{FF2B5EF4-FFF2-40B4-BE49-F238E27FC236}">
                <a16:creationId xmlns:a16="http://schemas.microsoft.com/office/drawing/2014/main" id="{749744BB-41E3-4ED0-962F-CB421B71177B}"/>
              </a:ext>
            </a:extLst>
          </p:cNvPr>
          <p:cNvPicPr/>
          <p:nvPr/>
        </p:nvPicPr>
        <p:blipFill rotWithShape="1">
          <a:blip r:embed="rId2" cstate="print">
            <a:extLst>
              <a:ext uri="{28A0092B-C50C-407E-A947-70E740481C1C}">
                <a14:useLocalDpi xmlns:a14="http://schemas.microsoft.com/office/drawing/2010/main" val="0"/>
              </a:ext>
            </a:extLst>
          </a:blip>
          <a:srcRect b="25026"/>
          <a:stretch/>
        </p:blipFill>
        <p:spPr bwMode="auto">
          <a:xfrm>
            <a:off x="323528" y="4437112"/>
            <a:ext cx="1552575" cy="1552034"/>
          </a:xfrm>
          <a:prstGeom prst="rect">
            <a:avLst/>
          </a:prstGeom>
          <a:noFill/>
          <a:ln>
            <a:noFill/>
          </a:ln>
        </p:spPr>
      </p:pic>
      <p:sp>
        <p:nvSpPr>
          <p:cNvPr id="12" name="Rectangle 11">
            <a:extLst>
              <a:ext uri="{FF2B5EF4-FFF2-40B4-BE49-F238E27FC236}">
                <a16:creationId xmlns:a16="http://schemas.microsoft.com/office/drawing/2014/main" id="{5D7BB759-3E8A-4EC0-8A2D-341F5A5B38DD}"/>
              </a:ext>
            </a:extLst>
          </p:cNvPr>
          <p:cNvSpPr/>
          <p:nvPr/>
        </p:nvSpPr>
        <p:spPr>
          <a:xfrm>
            <a:off x="1979712" y="4550499"/>
            <a:ext cx="6984776" cy="1398781"/>
          </a:xfrm>
          <a:prstGeom prst="rect">
            <a:avLst/>
          </a:prstGeom>
          <a:noFill/>
        </p:spPr>
        <p:txBody>
          <a:bodyPr wrap="square">
            <a:spAutoFit/>
          </a:bodyPr>
          <a:lstStyle/>
          <a:p>
            <a:pPr>
              <a:lnSpc>
                <a:spcPct val="107000"/>
              </a:lnSpc>
              <a:spcBef>
                <a:spcPts val="1200"/>
              </a:spcBef>
              <a:spcAft>
                <a:spcPts val="0"/>
              </a:spcAft>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“An informal survey of companies in Toronto and the surrounding area found that local companies want to hire thousands of machine learning PhDs and Master's graduates in the next five years. This number is far greater than the number of graduates per year in all of Canada and that helped to validate the idea to create the Vector Institute.”</a:t>
            </a:r>
            <a:endParaRPr lang="en-US" sz="1400" i="1"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pPr marL="285750" indent="-285750">
              <a:lnSpc>
                <a:spcPct val="107000"/>
              </a:lnSpc>
              <a:spcBef>
                <a:spcPts val="1200"/>
              </a:spcBef>
              <a:spcAft>
                <a:spcPts val="0"/>
              </a:spcAft>
              <a:buFontTx/>
              <a:buChar char="-"/>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Jordan Jacobs, CEO, Layer 6 AI, Co-founder, Vector Institute</a:t>
            </a:r>
            <a:endParaRPr lang="en-US" sz="1400" i="1"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8458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E454-2F7B-460B-8AD9-69E145C445A6}"/>
              </a:ext>
            </a:extLst>
          </p:cNvPr>
          <p:cNvSpPr>
            <a:spLocks noGrp="1"/>
          </p:cNvSpPr>
          <p:nvPr>
            <p:ph type="title"/>
          </p:nvPr>
        </p:nvSpPr>
        <p:spPr/>
        <p:txBody>
          <a:bodyPr/>
          <a:lstStyle/>
          <a:p>
            <a:r>
              <a:rPr lang="en-US" dirty="0"/>
              <a:t>Vector: Vision &amp; Mission</a:t>
            </a:r>
            <a:endParaRPr lang="en-CA" dirty="0"/>
          </a:p>
        </p:txBody>
      </p:sp>
      <p:sp>
        <p:nvSpPr>
          <p:cNvPr id="3" name="Content Placeholder 2">
            <a:extLst>
              <a:ext uri="{FF2B5EF4-FFF2-40B4-BE49-F238E27FC236}">
                <a16:creationId xmlns:a16="http://schemas.microsoft.com/office/drawing/2014/main" id="{D095734D-48D0-49A7-8BA2-A6D225DDF419}"/>
              </a:ext>
            </a:extLst>
          </p:cNvPr>
          <p:cNvSpPr>
            <a:spLocks noGrp="1"/>
          </p:cNvSpPr>
          <p:nvPr>
            <p:ph idx="1"/>
          </p:nvPr>
        </p:nvSpPr>
        <p:spPr>
          <a:xfrm>
            <a:off x="179512" y="1124744"/>
            <a:ext cx="8784976" cy="4824536"/>
          </a:xfrm>
        </p:spPr>
        <p:txBody>
          <a:bodyPr>
            <a:normAutofit fontScale="92500" lnSpcReduction="10000"/>
          </a:bodyPr>
          <a:lstStyle/>
          <a:p>
            <a:pPr marL="0" indent="0">
              <a:lnSpc>
                <a:spcPct val="110000"/>
              </a:lnSpc>
              <a:buNone/>
            </a:pPr>
            <a:r>
              <a:rPr lang="en-US" sz="1800" b="1" dirty="0"/>
              <a:t>Vision</a:t>
            </a:r>
          </a:p>
          <a:p>
            <a:pPr marL="0" indent="0">
              <a:lnSpc>
                <a:spcPct val="110000"/>
              </a:lnSpc>
              <a:buNone/>
            </a:pPr>
            <a:r>
              <a:rPr lang="en-US" sz="1800" dirty="0"/>
              <a:t>Vector will drive excellence and leadership in Canada's knowledge, creation, and use of artificial intelligence to foster economic growth and improve the lives of Canadians.</a:t>
            </a:r>
          </a:p>
          <a:p>
            <a:pPr marL="0" indent="0">
              <a:lnSpc>
                <a:spcPct val="110000"/>
              </a:lnSpc>
              <a:buNone/>
            </a:pPr>
            <a:r>
              <a:rPr lang="en-US" sz="1800" b="1" dirty="0"/>
              <a:t>Mission</a:t>
            </a:r>
          </a:p>
          <a:p>
            <a:pPr marL="342900" lvl="0" indent="-342900">
              <a:spcAft>
                <a:spcPts val="600"/>
              </a:spcAft>
              <a:buFont typeface="Arial" panose="020B0604020202020204" pitchFamily="34" charset="0"/>
              <a:buChar char="•"/>
            </a:pPr>
            <a:r>
              <a:rPr lang="en-CA" sz="1800" dirty="0"/>
              <a:t>Vector will lead Ontario’s efforts to build and sustain AI-based innovation, growth and productivity in Canada by focusing on the transformative potential of deep learning and machine learning.</a:t>
            </a:r>
          </a:p>
          <a:p>
            <a:pPr marL="342900" lvl="0" indent="-342900">
              <a:spcAft>
                <a:spcPts val="600"/>
              </a:spcAft>
              <a:buFont typeface="Arial" panose="020B0604020202020204" pitchFamily="34" charset="0"/>
              <a:buChar char="•"/>
            </a:pPr>
            <a:r>
              <a:rPr lang="en-CA" sz="1800" dirty="0"/>
              <a:t>Vector, together with its AI partners in other parts of Canada, will work with Canadian industry and public institutions to ensure that they have the people, skills, and resources to be best in class at the use of artificial intelligence.</a:t>
            </a:r>
          </a:p>
          <a:p>
            <a:pPr marL="342900" lvl="0" indent="-342900">
              <a:spcAft>
                <a:spcPts val="600"/>
              </a:spcAft>
              <a:buFont typeface="Arial" panose="020B0604020202020204" pitchFamily="34" charset="0"/>
              <a:buChar char="•"/>
            </a:pPr>
            <a:r>
              <a:rPr lang="en-CA" sz="1800" dirty="0"/>
              <a:t>Vector will support Canada's innovation clusters in artificial intelligence and focus on helping start-ups grow to become Canadian-based global leaders.</a:t>
            </a:r>
          </a:p>
          <a:p>
            <a:pPr marL="342900" lvl="0" indent="-342900">
              <a:spcAft>
                <a:spcPts val="600"/>
              </a:spcAft>
              <a:buFont typeface="Arial" panose="020B0604020202020204" pitchFamily="34" charset="0"/>
              <a:buChar char="•"/>
            </a:pPr>
            <a:r>
              <a:rPr lang="en-CA" sz="1800" dirty="0"/>
              <a:t>Vector will attract the best global talent focused on research excellence; Vector’s researchers and academic partners will be part of a vibrant community of innovative problem solvers, working across disciplines on both curiosity-driven and applied research.</a:t>
            </a:r>
          </a:p>
        </p:txBody>
      </p:sp>
      <p:sp>
        <p:nvSpPr>
          <p:cNvPr id="4" name="Slide Number Placeholder 3">
            <a:extLst>
              <a:ext uri="{FF2B5EF4-FFF2-40B4-BE49-F238E27FC236}">
                <a16:creationId xmlns:a16="http://schemas.microsoft.com/office/drawing/2014/main" id="{D9757D97-19AD-4ABD-8389-1A6A148B7202}"/>
              </a:ext>
            </a:extLst>
          </p:cNvPr>
          <p:cNvSpPr>
            <a:spLocks noGrp="1"/>
          </p:cNvSpPr>
          <p:nvPr>
            <p:ph type="sldNum" sz="quarter" idx="20"/>
          </p:nvPr>
        </p:nvSpPr>
        <p:spPr/>
        <p:txBody>
          <a:bodyPr/>
          <a:lstStyle/>
          <a:p>
            <a:fld id="{E97485E8-AFE8-4FE7-A447-612C8076BDAA}" type="slidenum">
              <a:rPr lang="en-CA" smtClean="0"/>
              <a:pPr/>
              <a:t>6</a:t>
            </a:fld>
            <a:endParaRPr lang="en-CA" dirty="0"/>
          </a:p>
        </p:txBody>
      </p:sp>
    </p:spTree>
    <p:extLst>
      <p:ext uri="{BB962C8B-B14F-4D97-AF65-F5344CB8AC3E}">
        <p14:creationId xmlns:p14="http://schemas.microsoft.com/office/powerpoint/2010/main" val="169203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DA14-B1A5-4F65-8555-944F0BE55BC1}"/>
              </a:ext>
            </a:extLst>
          </p:cNvPr>
          <p:cNvSpPr>
            <a:spLocks noGrp="1"/>
          </p:cNvSpPr>
          <p:nvPr>
            <p:ph type="title"/>
          </p:nvPr>
        </p:nvSpPr>
        <p:spPr>
          <a:xfrm>
            <a:off x="179512" y="76876"/>
            <a:ext cx="8784976" cy="816629"/>
          </a:xfrm>
        </p:spPr>
        <p:txBody>
          <a:bodyPr/>
          <a:lstStyle/>
          <a:p>
            <a:r>
              <a:rPr lang="en-US" dirty="0"/>
              <a:t>Why Now?</a:t>
            </a:r>
            <a:endParaRPr lang="en-CA" dirty="0"/>
          </a:p>
        </p:txBody>
      </p:sp>
      <p:sp>
        <p:nvSpPr>
          <p:cNvPr id="4" name="Slide Number Placeholder 3">
            <a:extLst>
              <a:ext uri="{FF2B5EF4-FFF2-40B4-BE49-F238E27FC236}">
                <a16:creationId xmlns:a16="http://schemas.microsoft.com/office/drawing/2014/main" id="{9FCE2BE3-BFB7-4575-9EAD-F7D2A5AF7C2E}"/>
              </a:ext>
            </a:extLst>
          </p:cNvPr>
          <p:cNvSpPr>
            <a:spLocks noGrp="1"/>
          </p:cNvSpPr>
          <p:nvPr>
            <p:ph type="sldNum" sz="quarter" idx="20"/>
          </p:nvPr>
        </p:nvSpPr>
        <p:spPr/>
        <p:txBody>
          <a:bodyPr/>
          <a:lstStyle/>
          <a:p>
            <a:fld id="{E97485E8-AFE8-4FE7-A447-612C8076BDAA}" type="slidenum">
              <a:rPr lang="en-CA" smtClean="0"/>
              <a:pPr/>
              <a:t>7</a:t>
            </a:fld>
            <a:endParaRPr lang="en-CA" dirty="0"/>
          </a:p>
        </p:txBody>
      </p:sp>
      <p:pic>
        <p:nvPicPr>
          <p:cNvPr id="6" name="Graphic 5">
            <a:extLst>
              <a:ext uri="{FF2B5EF4-FFF2-40B4-BE49-F238E27FC236}">
                <a16:creationId xmlns:a16="http://schemas.microsoft.com/office/drawing/2014/main" id="{C7C4E5C5-C57F-4B18-9166-2A0B5BBEC0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1680" y="1170008"/>
            <a:ext cx="5832648" cy="4923288"/>
          </a:xfrm>
          <a:prstGeom prst="rect">
            <a:avLst/>
          </a:prstGeom>
        </p:spPr>
      </p:pic>
      <p:sp>
        <p:nvSpPr>
          <p:cNvPr id="3" name="TextBox 2">
            <a:extLst>
              <a:ext uri="{FF2B5EF4-FFF2-40B4-BE49-F238E27FC236}">
                <a16:creationId xmlns:a16="http://schemas.microsoft.com/office/drawing/2014/main" id="{533FE560-1F2F-46C6-89F4-C45E4B0E43B5}"/>
              </a:ext>
            </a:extLst>
          </p:cNvPr>
          <p:cNvSpPr txBox="1"/>
          <p:nvPr/>
        </p:nvSpPr>
        <p:spPr>
          <a:xfrm>
            <a:off x="179512" y="1124744"/>
            <a:ext cx="8843664" cy="4924425"/>
          </a:xfrm>
          <a:prstGeom prst="rect">
            <a:avLst/>
          </a:prstGeom>
          <a:noFill/>
        </p:spPr>
        <p:txBody>
          <a:bodyPr wrap="square" rtlCol="0">
            <a:spAutoFit/>
          </a:bodyPr>
          <a:lstStyle/>
          <a:p>
            <a:pPr>
              <a:spcAft>
                <a:spcPts val="600"/>
              </a:spcAft>
            </a:pPr>
            <a:r>
              <a:rPr lang="en-CA" sz="1700" b="1" dirty="0">
                <a:solidFill>
                  <a:schemeClr val="tx1">
                    <a:lumMod val="90000"/>
                    <a:lumOff val="10000"/>
                  </a:schemeClr>
                </a:solidFill>
                <a:latin typeface="Calibri" panose="020F0502020204030204" pitchFamily="34" charset="0"/>
                <a:cs typeface="Calibri" panose="020F0502020204030204" pitchFamily="34" charset="0"/>
              </a:rPr>
              <a:t>The possibilities, potential, and applications of AI are evolving rapidly, encompassing every industry. </a:t>
            </a:r>
            <a:endParaRPr lang="en-US" sz="1700" b="1" dirty="0">
              <a:solidFill>
                <a:schemeClr val="tx1">
                  <a:lumMod val="90000"/>
                  <a:lumOff val="10000"/>
                </a:schemeClr>
              </a:solidFill>
              <a:latin typeface="Calibri" panose="020F0502020204030204" pitchFamily="34" charset="0"/>
              <a:cs typeface="Calibri" panose="020F0502020204030204" pitchFamily="34" charset="0"/>
            </a:endParaRPr>
          </a:p>
          <a:p>
            <a:r>
              <a:rPr lang="en-CA" sz="1700" dirty="0">
                <a:solidFill>
                  <a:schemeClr val="tx1">
                    <a:lumMod val="90000"/>
                    <a:lumOff val="10000"/>
                  </a:schemeClr>
                </a:solidFill>
                <a:latin typeface="Calibri" panose="020F0502020204030204" pitchFamily="34" charset="0"/>
                <a:cs typeface="Calibri" panose="020F0502020204030204" pitchFamily="34" charset="0"/>
              </a:rPr>
              <a:t>AI is an area of scientific, academic, and commercial endeavour that will shape our world over the next generation, bringing changes large and small and in every facet of our lives from business to personal, from professional to leisure.</a:t>
            </a:r>
          </a:p>
          <a:p>
            <a:pPr>
              <a:spcAft>
                <a:spcPts val="600"/>
              </a:spcAft>
            </a:pPr>
            <a:endParaRPr lang="en-US" sz="1700" dirty="0">
              <a:solidFill>
                <a:schemeClr val="tx1">
                  <a:lumMod val="90000"/>
                  <a:lumOff val="10000"/>
                </a:schemeClr>
              </a:solidFill>
              <a:latin typeface="Calibri" panose="020F0502020204030204" pitchFamily="34" charset="0"/>
              <a:cs typeface="Calibri" panose="020F0502020204030204" pitchFamily="34" charset="0"/>
            </a:endParaRPr>
          </a:p>
          <a:p>
            <a:pPr>
              <a:spcAft>
                <a:spcPts val="600"/>
              </a:spcAft>
            </a:pPr>
            <a:r>
              <a:rPr lang="en-US" sz="1700" b="1" dirty="0">
                <a:solidFill>
                  <a:schemeClr val="tx1">
                    <a:lumMod val="90000"/>
                    <a:lumOff val="10000"/>
                  </a:schemeClr>
                </a:solidFill>
                <a:latin typeface="Calibri" panose="020F0502020204030204" pitchFamily="34" charset="0"/>
                <a:cs typeface="Calibri" panose="020F0502020204030204" pitchFamily="34" charset="0"/>
              </a:rPr>
              <a:t>Organizations across Canada must be a part of the transformation and lead innovation, because the risks of not participating are simply too high.</a:t>
            </a:r>
          </a:p>
          <a:p>
            <a:r>
              <a:rPr lang="en-US" sz="1700" dirty="0">
                <a:solidFill>
                  <a:schemeClr val="tx1">
                    <a:lumMod val="90000"/>
                    <a:lumOff val="10000"/>
                  </a:schemeClr>
                </a:solidFill>
                <a:latin typeface="Calibri" panose="020F0502020204030204" pitchFamily="34" charset="0"/>
                <a:cs typeface="Calibri" panose="020F0502020204030204" pitchFamily="34" charset="0"/>
              </a:rPr>
              <a:t>Companies have a choice when faced with disruptive change: to react or proactively seize opportunities and contribute to a solution.</a:t>
            </a:r>
          </a:p>
          <a:p>
            <a:pPr>
              <a:spcAft>
                <a:spcPts val="600"/>
              </a:spcAft>
            </a:pPr>
            <a:endParaRPr lang="en-CA" sz="1700" dirty="0">
              <a:solidFill>
                <a:schemeClr val="tx1">
                  <a:lumMod val="90000"/>
                  <a:lumOff val="10000"/>
                </a:schemeClr>
              </a:solidFill>
              <a:latin typeface="Calibri" panose="020F0502020204030204" pitchFamily="34" charset="0"/>
              <a:cs typeface="Calibri" panose="020F0502020204030204" pitchFamily="34" charset="0"/>
            </a:endParaRPr>
          </a:p>
          <a:p>
            <a:pPr>
              <a:spcAft>
                <a:spcPts val="600"/>
              </a:spcAft>
            </a:pPr>
            <a:r>
              <a:rPr lang="en-US" sz="1700" b="1" dirty="0">
                <a:solidFill>
                  <a:schemeClr val="tx1">
                    <a:lumMod val="90000"/>
                    <a:lumOff val="10000"/>
                  </a:schemeClr>
                </a:solidFill>
                <a:latin typeface="Calibri" panose="020F0502020204030204" pitchFamily="34" charset="0"/>
                <a:cs typeface="Calibri" panose="020F0502020204030204" pitchFamily="34" charset="0"/>
              </a:rPr>
              <a:t>We have an opportunity to combine our strengths and build on the strong foundation of research in Canada.</a:t>
            </a:r>
          </a:p>
          <a:p>
            <a:pPr>
              <a:spcAft>
                <a:spcPts val="1200"/>
              </a:spcAft>
            </a:pPr>
            <a:r>
              <a:rPr lang="en-US" sz="1700" dirty="0">
                <a:solidFill>
                  <a:schemeClr val="tx1">
                    <a:lumMod val="90000"/>
                    <a:lumOff val="10000"/>
                  </a:schemeClr>
                </a:solidFill>
                <a:latin typeface="Calibri" panose="020F0502020204030204" pitchFamily="34" charset="0"/>
                <a:cs typeface="Calibri" panose="020F0502020204030204" pitchFamily="34" charset="0"/>
              </a:rPr>
              <a:t>There is global demand for AI talent; the cost and competition for this talent is high. Canadian governments and businesses have recognized the need to invest in AI and the local talent pool. They have come together in an unparalleled collaboration to support the creation of the Vector Institute and address challenges and opportunities.</a:t>
            </a:r>
          </a:p>
        </p:txBody>
      </p:sp>
    </p:spTree>
    <p:extLst>
      <p:ext uri="{BB962C8B-B14F-4D97-AF65-F5344CB8AC3E}">
        <p14:creationId xmlns:p14="http://schemas.microsoft.com/office/powerpoint/2010/main" val="152068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a:lstStyle/>
          <a:p>
            <a:r>
              <a:rPr lang="en-US" dirty="0"/>
              <a:t>Vector is Part of a Thriving Ecosystem</a:t>
            </a:r>
            <a:endParaRPr lang="en-CA" dirty="0"/>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pPr/>
              <a:t>8</a:t>
            </a:fld>
            <a:endParaRPr lang="en-CA" dirty="0"/>
          </a:p>
        </p:txBody>
      </p:sp>
      <p:graphicFrame>
        <p:nvGraphicFramePr>
          <p:cNvPr id="8" name="Content Placeholder 7">
            <a:extLst>
              <a:ext uri="{FF2B5EF4-FFF2-40B4-BE49-F238E27FC236}">
                <a16:creationId xmlns:a16="http://schemas.microsoft.com/office/drawing/2014/main" id="{7EE02301-4355-4F1C-8DFB-7C35336A81FA}"/>
              </a:ext>
            </a:extLst>
          </p:cNvPr>
          <p:cNvGraphicFramePr>
            <a:graphicFrameLocks noGrp="1"/>
          </p:cNvGraphicFramePr>
          <p:nvPr>
            <p:ph idx="1"/>
            <p:extLst>
              <p:ext uri="{D42A27DB-BD31-4B8C-83A1-F6EECF244321}">
                <p14:modId xmlns:p14="http://schemas.microsoft.com/office/powerpoint/2010/main" val="1065552443"/>
              </p:ext>
            </p:extLst>
          </p:nvPr>
        </p:nvGraphicFramePr>
        <p:xfrm>
          <a:off x="179388" y="1181100"/>
          <a:ext cx="8785225" cy="482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37372EED-65C3-4814-9248-4A74761349E3}"/>
              </a:ext>
            </a:extLst>
          </p:cNvPr>
          <p:cNvSpPr txBox="1"/>
          <p:nvPr/>
        </p:nvSpPr>
        <p:spPr>
          <a:xfrm>
            <a:off x="107504" y="1107815"/>
            <a:ext cx="918577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Located in Toronto, Ontario the Vector Institute is in one of three major AI centres in Canada. </a:t>
            </a:r>
          </a:p>
        </p:txBody>
      </p:sp>
      <p:pic>
        <p:nvPicPr>
          <p:cNvPr id="5" name="Picture 4">
            <a:extLst>
              <a:ext uri="{FF2B5EF4-FFF2-40B4-BE49-F238E27FC236}">
                <a16:creationId xmlns:a16="http://schemas.microsoft.com/office/drawing/2014/main" id="{5BB751AB-A09C-49D6-99E8-8A92F3472928}"/>
              </a:ext>
            </a:extLst>
          </p:cNvPr>
          <p:cNvPicPr>
            <a:picLocks noChangeAspect="1"/>
          </p:cNvPicPr>
          <p:nvPr/>
        </p:nvPicPr>
        <p:blipFill rotWithShape="1">
          <a:blip r:embed="rId7"/>
          <a:srcRect l="2750" t="20601" r="36614" b="20600"/>
          <a:stretch/>
        </p:blipFill>
        <p:spPr>
          <a:xfrm>
            <a:off x="2699792" y="2849468"/>
            <a:ext cx="3455774" cy="1884968"/>
          </a:xfrm>
          <a:prstGeom prst="rect">
            <a:avLst/>
          </a:prstGeom>
        </p:spPr>
      </p:pic>
      <p:sp>
        <p:nvSpPr>
          <p:cNvPr id="18" name="TextBox 17">
            <a:extLst>
              <a:ext uri="{FF2B5EF4-FFF2-40B4-BE49-F238E27FC236}">
                <a16:creationId xmlns:a16="http://schemas.microsoft.com/office/drawing/2014/main" id="{D69D0232-3448-45D7-91A2-3F38F46BD4A0}"/>
              </a:ext>
            </a:extLst>
          </p:cNvPr>
          <p:cNvSpPr txBox="1"/>
          <p:nvPr/>
        </p:nvSpPr>
        <p:spPr>
          <a:xfrm>
            <a:off x="1506904" y="1617391"/>
            <a:ext cx="2561040" cy="738664"/>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Toronto is Canada’s most populous city and the fourth largest city in North America.</a:t>
            </a:r>
          </a:p>
        </p:txBody>
      </p:sp>
      <p:sp>
        <p:nvSpPr>
          <p:cNvPr id="6" name="TextBox 5">
            <a:extLst>
              <a:ext uri="{FF2B5EF4-FFF2-40B4-BE49-F238E27FC236}">
                <a16:creationId xmlns:a16="http://schemas.microsoft.com/office/drawing/2014/main" id="{AB7F3440-87FE-4D00-9B3D-0920A96ADC31}"/>
              </a:ext>
            </a:extLst>
          </p:cNvPr>
          <p:cNvSpPr txBox="1"/>
          <p:nvPr/>
        </p:nvSpPr>
        <p:spPr>
          <a:xfrm>
            <a:off x="2867810" y="2492896"/>
            <a:ext cx="3110033" cy="369332"/>
          </a:xfrm>
          <a:prstGeom prst="rect">
            <a:avLst/>
          </a:prstGeom>
          <a:noFill/>
        </p:spPr>
        <p:txBody>
          <a:bodyPr wrap="square" rtlCol="0">
            <a:spAutoFit/>
          </a:bodyPr>
          <a:lstStyle/>
          <a:p>
            <a:pPr algn="ctr"/>
            <a:r>
              <a:rPr lang="en-US" b="1" dirty="0">
                <a:solidFill>
                  <a:srgbClr val="EC008C"/>
                </a:solidFill>
              </a:rPr>
              <a:t>Toronto-Waterloo Corridor</a:t>
            </a:r>
            <a:endParaRPr lang="en-CA" b="1" dirty="0">
              <a:solidFill>
                <a:srgbClr val="EC008C"/>
              </a:solidFill>
            </a:endParaRPr>
          </a:p>
        </p:txBody>
      </p:sp>
      <p:sp>
        <p:nvSpPr>
          <p:cNvPr id="21" name="TextBox 20">
            <a:extLst>
              <a:ext uri="{FF2B5EF4-FFF2-40B4-BE49-F238E27FC236}">
                <a16:creationId xmlns:a16="http://schemas.microsoft.com/office/drawing/2014/main" id="{56ADC282-0DCD-482E-A974-1400BA2743F9}"/>
              </a:ext>
            </a:extLst>
          </p:cNvPr>
          <p:cNvSpPr txBox="1"/>
          <p:nvPr/>
        </p:nvSpPr>
        <p:spPr>
          <a:xfrm>
            <a:off x="6444208" y="2691497"/>
            <a:ext cx="2654510" cy="954107"/>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High concentration of AI start-ups, enabled by a strong start-up community, AI-focused incubators, and investors.</a:t>
            </a:r>
            <a:endParaRPr lang="en-US" sz="1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0143CA4-BB20-4B0F-987D-3028A879FBED}"/>
              </a:ext>
            </a:extLst>
          </p:cNvPr>
          <p:cNvSpPr txBox="1"/>
          <p:nvPr/>
        </p:nvSpPr>
        <p:spPr>
          <a:xfrm>
            <a:off x="5949938" y="4149080"/>
            <a:ext cx="2654510" cy="1815882"/>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Multi-national corporations are also taking notice and expanding their R&amp;D labs in Ontario including: General Motors, Google Brain, RBC’s Borealis AI, Thomson Reuters Technology Centre, Uber ATG</a:t>
            </a:r>
            <a:endParaRPr lang="en-US" sz="1400" dirty="0">
              <a:latin typeface="Calibri" panose="020F0502020204030204" pitchFamily="34" charset="0"/>
              <a:cs typeface="Calibri" panose="020F0502020204030204" pitchFamily="34" charset="0"/>
            </a:endParaRPr>
          </a:p>
          <a:p>
            <a:endParaRPr lang="en-CA" sz="1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8BC122E-3796-4A41-A67D-A5492E322269}"/>
              </a:ext>
            </a:extLst>
          </p:cNvPr>
          <p:cNvSpPr txBox="1"/>
          <p:nvPr/>
        </p:nvSpPr>
        <p:spPr>
          <a:xfrm>
            <a:off x="4644008" y="1610797"/>
            <a:ext cx="2654510" cy="954107"/>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Ontario is home to more than 200 AI-enabled firms with a total of $2.84B raised in 2016.</a:t>
            </a:r>
          </a:p>
          <a:p>
            <a:endParaRPr lang="en-CA" sz="1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83B2C11-14BC-402F-8000-9DAB23D1D598}"/>
              </a:ext>
            </a:extLst>
          </p:cNvPr>
          <p:cNvSpPr txBox="1"/>
          <p:nvPr/>
        </p:nvSpPr>
        <p:spPr>
          <a:xfrm>
            <a:off x="498792" y="4005064"/>
            <a:ext cx="2561040" cy="1600438"/>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Toronto is Canada’s financial capital; the city has the second-highest concentration of large bank headquarters in the world and accounts for more than $1.5 trillion in institutional investor capital. </a:t>
            </a:r>
            <a:endParaRPr lang="en-US" sz="1400" dirty="0">
              <a:latin typeface="Calibri" panose="020F0502020204030204" pitchFamily="34" charset="0"/>
              <a:cs typeface="Calibri" panose="020F0502020204030204" pitchFamily="34" charset="0"/>
              <a:hlinkClick r:id="rId8"/>
            </a:endParaRPr>
          </a:p>
        </p:txBody>
      </p:sp>
      <p:sp>
        <p:nvSpPr>
          <p:cNvPr id="14" name="TextBox 13">
            <a:extLst>
              <a:ext uri="{FF2B5EF4-FFF2-40B4-BE49-F238E27FC236}">
                <a16:creationId xmlns:a16="http://schemas.microsoft.com/office/drawing/2014/main" id="{8E05DB6C-566D-41BA-9091-48FD92F1D1C3}"/>
              </a:ext>
            </a:extLst>
          </p:cNvPr>
          <p:cNvSpPr txBox="1"/>
          <p:nvPr/>
        </p:nvSpPr>
        <p:spPr>
          <a:xfrm>
            <a:off x="3220615" y="5240609"/>
            <a:ext cx="2226768" cy="738664"/>
          </a:xfrm>
          <a:prstGeom prst="rect">
            <a:avLst/>
          </a:prstGeom>
          <a:noFill/>
        </p:spPr>
        <p:txBody>
          <a:bodyPr wrap="square" rtlCol="0">
            <a:spAutoFit/>
          </a:bodyPr>
          <a:lstStyle>
            <a:defPPr>
              <a:defRPr lang="en-US"/>
            </a:defPPr>
            <a:lvl1pPr lvl="0">
              <a:defRPr sz="1400">
                <a:latin typeface="Calibri" panose="020F0502020204030204" pitchFamily="34" charset="0"/>
                <a:cs typeface="Calibri" panose="020F0502020204030204" pitchFamily="34" charset="0"/>
              </a:defRPr>
            </a:lvl1pPr>
          </a:lstStyle>
          <a:p>
            <a:r>
              <a:rPr lang="en-US" dirty="0"/>
              <a:t>Ontario is home to world-leading medical and health systems research.</a:t>
            </a:r>
          </a:p>
        </p:txBody>
      </p:sp>
      <p:sp>
        <p:nvSpPr>
          <p:cNvPr id="15" name="TextBox 14">
            <a:extLst>
              <a:ext uri="{FF2B5EF4-FFF2-40B4-BE49-F238E27FC236}">
                <a16:creationId xmlns:a16="http://schemas.microsoft.com/office/drawing/2014/main" id="{ED25F44C-02F3-4355-8CDE-19B7290A4B39}"/>
              </a:ext>
            </a:extLst>
          </p:cNvPr>
          <p:cNvSpPr txBox="1"/>
          <p:nvPr/>
        </p:nvSpPr>
        <p:spPr>
          <a:xfrm>
            <a:off x="294282" y="2614860"/>
            <a:ext cx="2561040" cy="1169551"/>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The Toronto-Waterloo innovation corridor employs 205,000+ tech workers, second only to Silicon Valley in North America. </a:t>
            </a:r>
          </a:p>
        </p:txBody>
      </p:sp>
      <p:sp>
        <p:nvSpPr>
          <p:cNvPr id="3" name="TextBox 2">
            <a:extLst>
              <a:ext uri="{FF2B5EF4-FFF2-40B4-BE49-F238E27FC236}">
                <a16:creationId xmlns:a16="http://schemas.microsoft.com/office/drawing/2014/main" id="{BFE6E7B0-D0FB-4514-A5F1-D748FEF45EE7}"/>
              </a:ext>
            </a:extLst>
          </p:cNvPr>
          <p:cNvSpPr txBox="1"/>
          <p:nvPr/>
        </p:nvSpPr>
        <p:spPr>
          <a:xfrm>
            <a:off x="5220072" y="6141784"/>
            <a:ext cx="3168352" cy="815608"/>
          </a:xfrm>
          <a:prstGeom prst="rect">
            <a:avLst/>
          </a:prstGeom>
          <a:noFill/>
        </p:spPr>
        <p:txBody>
          <a:bodyPr wrap="square" rtlCol="0">
            <a:spAutoFit/>
          </a:bodyPr>
          <a:lstStyle/>
          <a:p>
            <a:pPr algn="r"/>
            <a:r>
              <a:rPr lang="en-US" sz="900" dirty="0">
                <a:latin typeface="Calibri" panose="020F0502020204030204" pitchFamily="34" charset="0"/>
                <a:cs typeface="Calibri" panose="020F0502020204030204" pitchFamily="34" charset="0"/>
              </a:rPr>
              <a:t>Sources: </a:t>
            </a:r>
          </a:p>
          <a:p>
            <a:pPr algn="r"/>
            <a:r>
              <a:rPr lang="en-US" sz="900" dirty="0">
                <a:latin typeface="Calibri" panose="020F0502020204030204" pitchFamily="34" charset="0"/>
                <a:cs typeface="Calibri" panose="020F0502020204030204" pitchFamily="34" charset="0"/>
                <a:hlinkClick r:id="rId8"/>
              </a:rPr>
              <a:t>https://www.nextcanada.com/images/TechNorth-McKinsey-Report.pdf</a:t>
            </a:r>
            <a:r>
              <a:rPr lang="en-US" sz="900" dirty="0">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Deloitte, Enabling Technologies, November 2016; Toronto Region Response to Amazon HQ2 RFP; Toronto Global</a:t>
            </a:r>
            <a:endParaRPr lang="en-US" sz="900" dirty="0">
              <a:latin typeface="Calibri" panose="020F0502020204030204" pitchFamily="34" charset="0"/>
              <a:cs typeface="Calibri" panose="020F0502020204030204" pitchFamily="34" charset="0"/>
            </a:endParaRPr>
          </a:p>
          <a:p>
            <a:pPr algn="r"/>
            <a:endParaRPr lang="en-CA" sz="1100" dirty="0"/>
          </a:p>
        </p:txBody>
      </p:sp>
    </p:spTree>
    <p:extLst>
      <p:ext uri="{BB962C8B-B14F-4D97-AF65-F5344CB8AC3E}">
        <p14:creationId xmlns:p14="http://schemas.microsoft.com/office/powerpoint/2010/main" val="404362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a:lstStyle/>
          <a:p>
            <a:r>
              <a:rPr lang="en-US" dirty="0">
                <a:solidFill>
                  <a:schemeClr val="bg1"/>
                </a:solidFill>
              </a:rPr>
              <a:t>Funding: Sources and Uses</a:t>
            </a:r>
            <a:endParaRPr lang="en-CA" dirty="0">
              <a:solidFill>
                <a:schemeClr val="bg1"/>
              </a:solidFill>
            </a:endParaRPr>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solidFill>
                  <a:schemeClr val="tx1">
                    <a:lumMod val="90000"/>
                    <a:lumOff val="10000"/>
                  </a:schemeClr>
                </a:solidFill>
              </a:rPr>
              <a:pPr/>
              <a:t>9</a:t>
            </a:fld>
            <a:endParaRPr lang="en-CA" dirty="0">
              <a:solidFill>
                <a:schemeClr val="tx1">
                  <a:lumMod val="90000"/>
                  <a:lumOff val="10000"/>
                </a:schemeClr>
              </a:solidFill>
            </a:endParaRPr>
          </a:p>
        </p:txBody>
      </p:sp>
      <p:graphicFrame>
        <p:nvGraphicFramePr>
          <p:cNvPr id="8" name="Content Placeholder 7">
            <a:extLst>
              <a:ext uri="{FF2B5EF4-FFF2-40B4-BE49-F238E27FC236}">
                <a16:creationId xmlns:a16="http://schemas.microsoft.com/office/drawing/2014/main" id="{7EE02301-4355-4F1C-8DFB-7C35336A81FA}"/>
              </a:ext>
            </a:extLst>
          </p:cNvPr>
          <p:cNvGraphicFramePr>
            <a:graphicFrameLocks noGrp="1"/>
          </p:cNvGraphicFramePr>
          <p:nvPr>
            <p:ph idx="1"/>
            <p:extLst>
              <p:ext uri="{D42A27DB-BD31-4B8C-83A1-F6EECF244321}">
                <p14:modId xmlns:p14="http://schemas.microsoft.com/office/powerpoint/2010/main" val="1902383555"/>
              </p:ext>
            </p:extLst>
          </p:nvPr>
        </p:nvGraphicFramePr>
        <p:xfrm>
          <a:off x="358674" y="1124744"/>
          <a:ext cx="8785225" cy="482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Group 29">
            <a:extLst>
              <a:ext uri="{FF2B5EF4-FFF2-40B4-BE49-F238E27FC236}">
                <a16:creationId xmlns:a16="http://schemas.microsoft.com/office/drawing/2014/main" id="{048ABE1E-A3A2-4FB4-89B5-14608AB54DCC}"/>
              </a:ext>
            </a:extLst>
          </p:cNvPr>
          <p:cNvGrpSpPr/>
          <p:nvPr/>
        </p:nvGrpSpPr>
        <p:grpSpPr>
          <a:xfrm>
            <a:off x="3330644" y="2402452"/>
            <a:ext cx="2465492" cy="2482360"/>
            <a:chOff x="605517" y="603291"/>
            <a:chExt cx="2160240" cy="2160240"/>
          </a:xfrm>
        </p:grpSpPr>
        <p:sp>
          <p:nvSpPr>
            <p:cNvPr id="7" name="Oval 6">
              <a:extLst>
                <a:ext uri="{FF2B5EF4-FFF2-40B4-BE49-F238E27FC236}">
                  <a16:creationId xmlns:a16="http://schemas.microsoft.com/office/drawing/2014/main" id="{3C135B1D-2AFC-4666-8B89-1DC0AC9C1304}"/>
                </a:ext>
              </a:extLst>
            </p:cNvPr>
            <p:cNvSpPr/>
            <p:nvPr/>
          </p:nvSpPr>
          <p:spPr>
            <a:xfrm>
              <a:off x="605517" y="603291"/>
              <a:ext cx="2160240" cy="2160240"/>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20" name="Picture 19" descr="A close up of a sign&#10;&#10;Description generated with very high confidence">
              <a:extLst>
                <a:ext uri="{FF2B5EF4-FFF2-40B4-BE49-F238E27FC236}">
                  <a16:creationId xmlns:a16="http://schemas.microsoft.com/office/drawing/2014/main" id="{D8C4D52D-F66F-4244-9145-74D831CB27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322" y="859248"/>
              <a:ext cx="1850457" cy="1648326"/>
            </a:xfrm>
            <a:prstGeom prst="rect">
              <a:avLst/>
            </a:prstGeom>
          </p:spPr>
        </p:pic>
      </p:grpSp>
      <p:sp>
        <p:nvSpPr>
          <p:cNvPr id="9" name="TextBox 8">
            <a:extLst>
              <a:ext uri="{FF2B5EF4-FFF2-40B4-BE49-F238E27FC236}">
                <a16:creationId xmlns:a16="http://schemas.microsoft.com/office/drawing/2014/main" id="{79E4BBBD-076A-4C92-A056-A5B151305004}"/>
              </a:ext>
            </a:extLst>
          </p:cNvPr>
          <p:cNvSpPr txBox="1"/>
          <p:nvPr/>
        </p:nvSpPr>
        <p:spPr>
          <a:xfrm>
            <a:off x="267626" y="1772816"/>
            <a:ext cx="2322769" cy="4154984"/>
          </a:xfrm>
          <a:prstGeom prst="rect">
            <a:avLst/>
          </a:prstGeom>
          <a:noFill/>
        </p:spPr>
        <p:txBody>
          <a:bodyPr wrap="square" rtlCol="0">
            <a:spAutoFit/>
          </a:bodyPr>
          <a:lstStyle/>
          <a:p>
            <a:r>
              <a:rPr lang="en-US" sz="1200" b="1" dirty="0">
                <a:solidFill>
                  <a:schemeClr val="tx1">
                    <a:lumMod val="90000"/>
                    <a:lumOff val="10000"/>
                  </a:schemeClr>
                </a:solidFill>
                <a:latin typeface="Calibri" panose="020F0502020204030204" pitchFamily="34" charset="0"/>
                <a:cs typeface="Calibri" panose="020F0502020204030204" pitchFamily="34" charset="0"/>
              </a:rPr>
              <a:t>Federal funding </a:t>
            </a:r>
            <a:r>
              <a:rPr lang="en-US" sz="1200" dirty="0">
                <a:solidFill>
                  <a:schemeClr val="tx1">
                    <a:lumMod val="90000"/>
                    <a:lumOff val="10000"/>
                  </a:schemeClr>
                </a:solidFill>
                <a:latin typeface="Calibri" panose="020F0502020204030204" pitchFamily="34" charset="0"/>
                <a:cs typeface="Calibri" panose="020F0502020204030204" pitchFamily="34" charset="0"/>
              </a:rPr>
              <a:t>through the Canadian Institute for Advanced Research (CIFAR) to support the Canada CIFAR AI Chairs Program, graduate training, institute operations, and the participation of the Chairs and trainees in national AI activities.</a:t>
            </a:r>
          </a:p>
          <a:p>
            <a:endParaRPr lang="en-US" sz="1200" dirty="0">
              <a:solidFill>
                <a:schemeClr val="tx1">
                  <a:lumMod val="90000"/>
                  <a:lumOff val="10000"/>
                </a:schemeClr>
              </a:solidFill>
              <a:latin typeface="Calibri" panose="020F0502020204030204" pitchFamily="34" charset="0"/>
              <a:cs typeface="Calibri" panose="020F0502020204030204" pitchFamily="34" charset="0"/>
            </a:endParaRPr>
          </a:p>
          <a:p>
            <a:r>
              <a:rPr lang="en-US" sz="1200" b="1" dirty="0">
                <a:solidFill>
                  <a:schemeClr val="tx1">
                    <a:lumMod val="90000"/>
                    <a:lumOff val="10000"/>
                  </a:schemeClr>
                </a:solidFill>
                <a:latin typeface="Calibri" panose="020F0502020204030204" pitchFamily="34" charset="0"/>
                <a:cs typeface="Calibri" panose="020F0502020204030204" pitchFamily="34" charset="0"/>
              </a:rPr>
              <a:t>Provincial funding </a:t>
            </a:r>
            <a:r>
              <a:rPr lang="en-US" sz="1200" dirty="0">
                <a:solidFill>
                  <a:schemeClr val="tx1">
                    <a:lumMod val="90000"/>
                    <a:lumOff val="10000"/>
                  </a:schemeClr>
                </a:solidFill>
                <a:latin typeface="Calibri" panose="020F0502020204030204" pitchFamily="34" charset="0"/>
                <a:cs typeface="Calibri" panose="020F0502020204030204" pitchFamily="34" charset="0"/>
              </a:rPr>
              <a:t>from the Government of Ontario to establish the institute, deliver core programming, and support the development of the AI ecosystem.</a:t>
            </a:r>
          </a:p>
          <a:p>
            <a:endParaRPr lang="en-US" sz="1200" dirty="0">
              <a:solidFill>
                <a:schemeClr val="tx1">
                  <a:lumMod val="90000"/>
                  <a:lumOff val="10000"/>
                </a:schemeClr>
              </a:solidFill>
              <a:latin typeface="Calibri" panose="020F0502020204030204" pitchFamily="34" charset="0"/>
              <a:cs typeface="Calibri" panose="020F0502020204030204" pitchFamily="34" charset="0"/>
            </a:endParaRPr>
          </a:p>
          <a:p>
            <a:r>
              <a:rPr lang="en-US" sz="1200" b="1" dirty="0">
                <a:solidFill>
                  <a:schemeClr val="tx1">
                    <a:lumMod val="90000"/>
                    <a:lumOff val="10000"/>
                  </a:schemeClr>
                </a:solidFill>
                <a:latin typeface="Calibri" panose="020F0502020204030204" pitchFamily="34" charset="0"/>
                <a:cs typeface="Calibri" panose="020F0502020204030204" pitchFamily="34" charset="0"/>
              </a:rPr>
              <a:t>Industry sponsorships</a:t>
            </a:r>
            <a:r>
              <a:rPr lang="en-US" sz="1200" dirty="0">
                <a:solidFill>
                  <a:schemeClr val="tx1">
                    <a:lumMod val="90000"/>
                    <a:lumOff val="10000"/>
                  </a:schemeClr>
                </a:solidFill>
                <a:latin typeface="Calibri" panose="020F0502020204030204" pitchFamily="34" charset="0"/>
                <a:cs typeface="Calibri" panose="020F0502020204030204" pitchFamily="34" charset="0"/>
              </a:rPr>
              <a:t>: Nearly 40 large, medium, and small companies collaboratively supporting a world-class research </a:t>
            </a:r>
            <a:r>
              <a:rPr lang="en-US" sz="1200" dirty="0" err="1">
                <a:solidFill>
                  <a:schemeClr val="tx1">
                    <a:lumMod val="90000"/>
                    <a:lumOff val="10000"/>
                  </a:schemeClr>
                </a:solidFill>
                <a:latin typeface="Calibri" panose="020F0502020204030204" pitchFamily="34" charset="0"/>
                <a:cs typeface="Calibri" panose="020F0502020204030204" pitchFamily="34" charset="0"/>
              </a:rPr>
              <a:t>centre</a:t>
            </a:r>
            <a:r>
              <a:rPr lang="en-US" sz="1200" dirty="0">
                <a:solidFill>
                  <a:schemeClr val="tx1">
                    <a:lumMod val="90000"/>
                    <a:lumOff val="10000"/>
                  </a:schemeClr>
                </a:solidFill>
                <a:latin typeface="Calibri" panose="020F0502020204030204" pitchFamily="34" charset="0"/>
                <a:cs typeface="Calibri" panose="020F0502020204030204" pitchFamily="34" charset="0"/>
              </a:rPr>
              <a:t> with expectations of access to research ideas and growth in the AI workforce.</a:t>
            </a:r>
            <a:endParaRPr lang="en-CA" sz="12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10" name="Arrow: Right 9">
            <a:extLst>
              <a:ext uri="{FF2B5EF4-FFF2-40B4-BE49-F238E27FC236}">
                <a16:creationId xmlns:a16="http://schemas.microsoft.com/office/drawing/2014/main" id="{4B0113EB-69C0-412C-AEDB-8C05ED6A5459}"/>
              </a:ext>
            </a:extLst>
          </p:cNvPr>
          <p:cNvSpPr/>
          <p:nvPr/>
        </p:nvSpPr>
        <p:spPr>
          <a:xfrm rot="915186">
            <a:off x="2584455" y="2220516"/>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42" name="Arrow: Right 41">
            <a:extLst>
              <a:ext uri="{FF2B5EF4-FFF2-40B4-BE49-F238E27FC236}">
                <a16:creationId xmlns:a16="http://schemas.microsoft.com/office/drawing/2014/main" id="{D7F2A65A-4093-4665-B75C-B2DEB8FD1E61}"/>
              </a:ext>
            </a:extLst>
          </p:cNvPr>
          <p:cNvSpPr/>
          <p:nvPr/>
        </p:nvSpPr>
        <p:spPr>
          <a:xfrm>
            <a:off x="2544688" y="3409759"/>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43" name="Arrow: Right 42">
            <a:extLst>
              <a:ext uri="{FF2B5EF4-FFF2-40B4-BE49-F238E27FC236}">
                <a16:creationId xmlns:a16="http://schemas.microsoft.com/office/drawing/2014/main" id="{E16F0A26-8C00-4C60-A9F5-5CF3352CF4AA}"/>
              </a:ext>
            </a:extLst>
          </p:cNvPr>
          <p:cNvSpPr/>
          <p:nvPr/>
        </p:nvSpPr>
        <p:spPr>
          <a:xfrm rot="20008189">
            <a:off x="2636081" y="4626674"/>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11" name="TextBox 10">
            <a:extLst>
              <a:ext uri="{FF2B5EF4-FFF2-40B4-BE49-F238E27FC236}">
                <a16:creationId xmlns:a16="http://schemas.microsoft.com/office/drawing/2014/main" id="{43B39893-E09D-40A2-94D0-CA1F3D923996}"/>
              </a:ext>
            </a:extLst>
          </p:cNvPr>
          <p:cNvSpPr txBox="1"/>
          <p:nvPr/>
        </p:nvSpPr>
        <p:spPr>
          <a:xfrm>
            <a:off x="5946870" y="1773391"/>
            <a:ext cx="2942714" cy="3785652"/>
          </a:xfrm>
          <a:prstGeom prst="rect">
            <a:avLst/>
          </a:prstGeom>
          <a:noFill/>
        </p:spPr>
        <p:txBody>
          <a:bodyPr wrap="square" rtlCol="0">
            <a:spAutoFit/>
          </a:bodyPr>
          <a:lstStyle/>
          <a:p>
            <a:r>
              <a:rPr lang="en-US" sz="1600" dirty="0">
                <a:solidFill>
                  <a:schemeClr val="tx1">
                    <a:lumMod val="90000"/>
                    <a:lumOff val="10000"/>
                  </a:schemeClr>
                </a:solidFill>
                <a:latin typeface="Calibri" panose="020F0502020204030204" pitchFamily="34" charset="0"/>
                <a:cs typeface="Calibri" panose="020F0502020204030204" pitchFamily="34" charset="0"/>
              </a:rPr>
              <a:t>Vector’s priorities and activities are therefore focused on establishing a strong foundation for research excellence and receptor capacity for talent and ideas.</a:t>
            </a:r>
          </a:p>
          <a:p>
            <a:endParaRPr lang="en-US" sz="1600" dirty="0">
              <a:solidFill>
                <a:schemeClr val="tx1">
                  <a:lumMod val="90000"/>
                  <a:lumOff val="10000"/>
                </a:schemeClr>
              </a:solidFill>
              <a:latin typeface="Calibri" panose="020F0502020204030204" pitchFamily="34" charset="0"/>
              <a:cs typeface="Calibri" panose="020F0502020204030204" pitchFamily="34" charset="0"/>
            </a:endParaRPr>
          </a:p>
          <a:p>
            <a:r>
              <a:rPr lang="en-US" sz="1600" dirty="0">
                <a:solidFill>
                  <a:schemeClr val="tx1">
                    <a:lumMod val="90000"/>
                    <a:lumOff val="10000"/>
                  </a:schemeClr>
                </a:solidFill>
                <a:latin typeface="Calibri" panose="020F0502020204030204" pitchFamily="34" charset="0"/>
                <a:cs typeface="Calibri" panose="020F0502020204030204" pitchFamily="34" charset="0"/>
              </a:rPr>
              <a:t>This includes growing and retaining a team of world-class Vector Researchers and supporting their research through the provision of computing resources, and funded students and postdoctoral fellows. </a:t>
            </a:r>
          </a:p>
        </p:txBody>
      </p:sp>
      <p:sp>
        <p:nvSpPr>
          <p:cNvPr id="3" name="TextBox 2">
            <a:extLst>
              <a:ext uri="{FF2B5EF4-FFF2-40B4-BE49-F238E27FC236}">
                <a16:creationId xmlns:a16="http://schemas.microsoft.com/office/drawing/2014/main" id="{D59C56DA-04B0-421C-B8A4-309B206458FC}"/>
              </a:ext>
            </a:extLst>
          </p:cNvPr>
          <p:cNvSpPr txBox="1"/>
          <p:nvPr/>
        </p:nvSpPr>
        <p:spPr>
          <a:xfrm>
            <a:off x="899592" y="1212404"/>
            <a:ext cx="7256702" cy="400110"/>
          </a:xfrm>
          <a:prstGeom prst="rect">
            <a:avLst/>
          </a:prstGeom>
          <a:noFill/>
        </p:spPr>
        <p:txBody>
          <a:bodyPr wrap="square" rtlCol="0">
            <a:spAutoFit/>
          </a:bodyPr>
          <a:lstStyle/>
          <a:p>
            <a:pPr algn="ctr"/>
            <a:r>
              <a:rPr lang="en-US" sz="2000" dirty="0">
                <a:solidFill>
                  <a:schemeClr val="tx1">
                    <a:lumMod val="90000"/>
                    <a:lumOff val="10000"/>
                  </a:schemeClr>
                </a:solidFill>
                <a:latin typeface="Calibri" panose="020F0502020204030204" pitchFamily="34" charset="0"/>
                <a:cs typeface="Calibri" panose="020F0502020204030204" pitchFamily="34" charset="0"/>
              </a:rPr>
              <a:t>Funding sources: $135 million in the first five years</a:t>
            </a:r>
            <a:r>
              <a:rPr lang="en-US" baseline="30000" dirty="0">
                <a:solidFill>
                  <a:schemeClr val="tx1">
                    <a:lumMod val="90000"/>
                    <a:lumOff val="10000"/>
                  </a:schemeClr>
                </a:solidFill>
                <a:latin typeface="Calibri" panose="020F0502020204030204" pitchFamily="34" charset="0"/>
                <a:cs typeface="Calibri" panose="020F0502020204030204" pitchFamily="34" charset="0"/>
              </a:rPr>
              <a:t>*</a:t>
            </a:r>
            <a:endParaRPr lang="en-CA" sz="2000" baseline="300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70E5F16-8F3D-4DDC-A358-9B7620827791}"/>
              </a:ext>
            </a:extLst>
          </p:cNvPr>
          <p:cNvSpPr txBox="1"/>
          <p:nvPr/>
        </p:nvSpPr>
        <p:spPr>
          <a:xfrm>
            <a:off x="3059832" y="6165304"/>
            <a:ext cx="5400600" cy="577081"/>
          </a:xfrm>
          <a:prstGeom prst="rect">
            <a:avLst/>
          </a:prstGeom>
          <a:noFill/>
        </p:spPr>
        <p:txBody>
          <a:bodyPr wrap="square" rtlCol="0">
            <a:spAutoFit/>
          </a:bodyPr>
          <a:lstStyle/>
          <a:p>
            <a:pPr algn="r"/>
            <a:r>
              <a:rPr lang="en-US" sz="1050" dirty="0">
                <a:solidFill>
                  <a:schemeClr val="tx1">
                    <a:lumMod val="90000"/>
                    <a:lumOff val="10000"/>
                  </a:schemeClr>
                </a:solidFill>
                <a:latin typeface="Calibri" panose="020F0502020204030204" pitchFamily="34" charset="0"/>
                <a:cs typeface="Calibri" panose="020F0502020204030204" pitchFamily="34" charset="0"/>
              </a:rPr>
              <a:t>*Total does not include funding announced by the Government of Ontario to facilitate work with academic institutions across the province </a:t>
            </a:r>
            <a:r>
              <a:rPr lang="en-CA" sz="1050" dirty="0">
                <a:solidFill>
                  <a:schemeClr val="tx1">
                    <a:lumMod val="90000"/>
                    <a:lumOff val="10000"/>
                  </a:schemeClr>
                </a:solidFill>
                <a:latin typeface="Calibri" panose="020F0502020204030204" pitchFamily="34" charset="0"/>
                <a:cs typeface="Calibri" panose="020F0502020204030204" pitchFamily="34" charset="0"/>
              </a:rPr>
              <a:t>towards the goal to graduate 1,000 professional applied Master’s students in AI-related fields in Ontario per year within five years. </a:t>
            </a:r>
            <a:endParaRPr lang="en-US" sz="1050" dirty="0">
              <a:solidFill>
                <a:schemeClr val="tx1">
                  <a:lumMod val="90000"/>
                  <a:lumOff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427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Information Deck</Template>
  <TotalTime>9465</TotalTime>
  <Words>3104</Words>
  <Application>Microsoft Office PowerPoint</Application>
  <PresentationFormat>On-screen Show (4:3)</PresentationFormat>
  <Paragraphs>317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Clarity</vt:lpstr>
      <vt:lpstr>PowerPoint Presentation</vt:lpstr>
      <vt:lpstr>Atypical &amp; Exciting Collaboration</vt:lpstr>
      <vt:lpstr>Canadian Context</vt:lpstr>
      <vt:lpstr>Graduates from Canada: Highlights</vt:lpstr>
      <vt:lpstr>The Great AI Awakening</vt:lpstr>
      <vt:lpstr>Vector: Vision &amp; Mission</vt:lpstr>
      <vt:lpstr>Why Now?</vt:lpstr>
      <vt:lpstr>Vector is Part of a Thriving Ecosystem</vt:lpstr>
      <vt:lpstr>Funding: Sources and Uses</vt:lpstr>
      <vt:lpstr>Vector Engages a Growing Canadian AI Ecosystem</vt:lpstr>
      <vt:lpstr>Vector Activities</vt:lpstr>
      <vt:lpstr>Specialization in Deep Learning</vt:lpstr>
      <vt:lpstr>Vector Researchers</vt:lpstr>
      <vt:lpstr>Appointments and Affiliations</vt:lpstr>
      <vt:lpstr>Pure and Applied Research</vt:lpstr>
      <vt:lpstr>Real World Problems and Data</vt:lpstr>
      <vt:lpstr>Integrating Industry into the Ecosystem</vt:lpstr>
      <vt:lpstr>Industry Sponsors</vt:lpstr>
      <vt:lpstr>Come Join Us!</vt:lpstr>
      <vt:lpstr>PowerPoint Presentation</vt:lpstr>
      <vt:lpstr>PowerPoint Presentation</vt:lpstr>
      <vt:lpstr>PowerPoint Presentation</vt:lpstr>
    </vt:vector>
  </TitlesOfParts>
  <Company>MGS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Us</dc:title>
  <dc:creator>Priyank</dc:creator>
  <cp:lastModifiedBy>Ian MacDonald</cp:lastModifiedBy>
  <cp:revision>341</cp:revision>
  <cp:lastPrinted>2018-12-04T15:37:58Z</cp:lastPrinted>
  <dcterms:created xsi:type="dcterms:W3CDTF">2017-08-17T22:56:20Z</dcterms:created>
  <dcterms:modified xsi:type="dcterms:W3CDTF">2018-12-04T15:43:47Z</dcterms:modified>
</cp:coreProperties>
</file>